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bookmarkIdSeed="3">
  <p:sldMasterIdLst>
    <p:sldMasterId id="2147483648" r:id="rId1"/>
  </p:sldMasterIdLst>
  <p:notesMasterIdLst>
    <p:notesMasterId r:id="rId32"/>
  </p:notesMasterIdLst>
  <p:sldIdLst>
    <p:sldId id="268" r:id="rId2"/>
    <p:sldId id="271" r:id="rId3"/>
    <p:sldId id="267" r:id="rId4"/>
    <p:sldId id="270" r:id="rId5"/>
    <p:sldId id="260" r:id="rId6"/>
    <p:sldId id="277" r:id="rId7"/>
    <p:sldId id="280" r:id="rId8"/>
    <p:sldId id="283" r:id="rId9"/>
    <p:sldId id="289" r:id="rId10"/>
    <p:sldId id="288" r:id="rId11"/>
    <p:sldId id="287" r:id="rId12"/>
    <p:sldId id="282" r:id="rId13"/>
    <p:sldId id="281" r:id="rId14"/>
    <p:sldId id="279" r:id="rId15"/>
    <p:sldId id="284" r:id="rId16"/>
    <p:sldId id="295" r:id="rId17"/>
    <p:sldId id="294" r:id="rId18"/>
    <p:sldId id="305" r:id="rId19"/>
    <p:sldId id="293" r:id="rId20"/>
    <p:sldId id="306" r:id="rId21"/>
    <p:sldId id="298" r:id="rId22"/>
    <p:sldId id="297" r:id="rId23"/>
    <p:sldId id="299" r:id="rId24"/>
    <p:sldId id="290" r:id="rId25"/>
    <p:sldId id="296" r:id="rId26"/>
    <p:sldId id="302" r:id="rId27"/>
    <p:sldId id="301" r:id="rId28"/>
    <p:sldId id="303" r:id="rId29"/>
    <p:sldId id="304" r:id="rId30"/>
    <p:sldId id="286" r:id="rId3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537" autoAdjust="0"/>
    <p:restoredTop sz="85696" autoAdjust="0"/>
  </p:normalViewPr>
  <p:slideViewPr>
    <p:cSldViewPr snapToGrid="0">
      <p:cViewPr varScale="1">
        <p:scale>
          <a:sx n="85" d="100"/>
          <a:sy n="85" d="100"/>
        </p:scale>
        <p:origin x="178" y="67"/>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diagrams/_rels/data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_rels/drawing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E802820-B699-467F-A3FE-1F8DF34D904F}"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5D2E0D60-371C-4F0D-A2E3-99027185B452}">
      <dgm:prSet/>
      <dgm:spPr/>
      <dgm:t>
        <a:bodyPr/>
        <a:lstStyle/>
        <a:p>
          <a:pPr>
            <a:defRPr cap="all"/>
          </a:pPr>
          <a:r>
            <a:rPr lang="en-US" dirty="0"/>
            <a:t>Multiple Linear Regression</a:t>
          </a:r>
        </a:p>
      </dgm:t>
    </dgm:pt>
    <dgm:pt modelId="{3C742119-D820-4C5D-B06A-6646FE9F61DE}" type="parTrans" cxnId="{843260BA-BA8F-4940-9D6B-9E56697C9645}">
      <dgm:prSet/>
      <dgm:spPr/>
      <dgm:t>
        <a:bodyPr/>
        <a:lstStyle/>
        <a:p>
          <a:endParaRPr lang="en-US"/>
        </a:p>
      </dgm:t>
    </dgm:pt>
    <dgm:pt modelId="{6CC44B4F-9EEA-40A9-98D8-B0C67B661670}" type="sibTrans" cxnId="{843260BA-BA8F-4940-9D6B-9E56697C9645}">
      <dgm:prSet/>
      <dgm:spPr/>
      <dgm:t>
        <a:bodyPr/>
        <a:lstStyle/>
        <a:p>
          <a:endParaRPr lang="en-US"/>
        </a:p>
      </dgm:t>
    </dgm:pt>
    <dgm:pt modelId="{40CA396D-210C-487E-B14C-F4A1A5FA0C4C}">
      <dgm:prSet/>
      <dgm:spPr/>
      <dgm:t>
        <a:bodyPr/>
        <a:lstStyle/>
        <a:p>
          <a:pPr>
            <a:defRPr cap="all"/>
          </a:pPr>
          <a:r>
            <a:rPr lang="en-US"/>
            <a:t>Decision Tree</a:t>
          </a:r>
        </a:p>
      </dgm:t>
    </dgm:pt>
    <dgm:pt modelId="{0AE9C156-0609-4906-BCBE-B49F5C6F3393}" type="parTrans" cxnId="{11AA4785-E421-4466-8EB7-46127E5EDB8B}">
      <dgm:prSet/>
      <dgm:spPr/>
      <dgm:t>
        <a:bodyPr/>
        <a:lstStyle/>
        <a:p>
          <a:endParaRPr lang="en-US"/>
        </a:p>
      </dgm:t>
    </dgm:pt>
    <dgm:pt modelId="{0662AE10-C682-4203-9335-DE58ABB158A0}" type="sibTrans" cxnId="{11AA4785-E421-4466-8EB7-46127E5EDB8B}">
      <dgm:prSet/>
      <dgm:spPr/>
      <dgm:t>
        <a:bodyPr/>
        <a:lstStyle/>
        <a:p>
          <a:endParaRPr lang="en-US"/>
        </a:p>
      </dgm:t>
    </dgm:pt>
    <dgm:pt modelId="{CBD44803-1139-4D68-9B09-92A57DF455B1}">
      <dgm:prSet/>
      <dgm:spPr/>
      <dgm:t>
        <a:bodyPr/>
        <a:lstStyle/>
        <a:p>
          <a:pPr>
            <a:defRPr cap="all"/>
          </a:pPr>
          <a:r>
            <a:rPr lang="en-US"/>
            <a:t>Random Forest</a:t>
          </a:r>
        </a:p>
      </dgm:t>
    </dgm:pt>
    <dgm:pt modelId="{2479451F-FE51-4CEF-BB08-6BA38BB7C712}" type="parTrans" cxnId="{F92F5841-B4A3-4C28-9A15-92279B417FB3}">
      <dgm:prSet/>
      <dgm:spPr/>
      <dgm:t>
        <a:bodyPr/>
        <a:lstStyle/>
        <a:p>
          <a:endParaRPr lang="en-US"/>
        </a:p>
      </dgm:t>
    </dgm:pt>
    <dgm:pt modelId="{F13FE342-728B-44D0-A127-E5CD38269496}" type="sibTrans" cxnId="{F92F5841-B4A3-4C28-9A15-92279B417FB3}">
      <dgm:prSet/>
      <dgm:spPr/>
      <dgm:t>
        <a:bodyPr/>
        <a:lstStyle/>
        <a:p>
          <a:endParaRPr lang="en-US"/>
        </a:p>
      </dgm:t>
    </dgm:pt>
    <dgm:pt modelId="{44A70F69-CE62-4706-8A1E-EB725069B111}" type="pres">
      <dgm:prSet presAssocID="{AE802820-B699-467F-A3FE-1F8DF34D904F}" presName="root" presStyleCnt="0">
        <dgm:presLayoutVars>
          <dgm:dir/>
          <dgm:resizeHandles val="exact"/>
        </dgm:presLayoutVars>
      </dgm:prSet>
      <dgm:spPr/>
    </dgm:pt>
    <dgm:pt modelId="{B6411E88-4A88-43B8-A933-0BC3326B72B3}" type="pres">
      <dgm:prSet presAssocID="{5D2E0D60-371C-4F0D-A2E3-99027185B452}" presName="compNode" presStyleCnt="0"/>
      <dgm:spPr/>
    </dgm:pt>
    <dgm:pt modelId="{E9527FEC-A274-4738-B472-A2F280790980}" type="pres">
      <dgm:prSet presAssocID="{5D2E0D60-371C-4F0D-A2E3-99027185B452}" presName="iconBgRect" presStyleLbl="bgShp" presStyleIdx="0" presStyleCnt="3"/>
      <dgm:spPr/>
    </dgm:pt>
    <dgm:pt modelId="{A8231DF2-21CF-45C9-9A92-B2F336317E81}" type="pres">
      <dgm:prSet presAssocID="{5D2E0D60-371C-4F0D-A2E3-99027185B452}"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ocument"/>
        </a:ext>
      </dgm:extLst>
    </dgm:pt>
    <dgm:pt modelId="{9AF87D31-0E27-4D89-A833-627BCBE50DB3}" type="pres">
      <dgm:prSet presAssocID="{5D2E0D60-371C-4F0D-A2E3-99027185B452}" presName="spaceRect" presStyleCnt="0"/>
      <dgm:spPr/>
    </dgm:pt>
    <dgm:pt modelId="{7C164588-4714-40A1-8E4B-42DDE1B5A0B7}" type="pres">
      <dgm:prSet presAssocID="{5D2E0D60-371C-4F0D-A2E3-99027185B452}" presName="textRect" presStyleLbl="revTx" presStyleIdx="0" presStyleCnt="3">
        <dgm:presLayoutVars>
          <dgm:chMax val="1"/>
          <dgm:chPref val="1"/>
        </dgm:presLayoutVars>
      </dgm:prSet>
      <dgm:spPr/>
    </dgm:pt>
    <dgm:pt modelId="{47000A80-F099-4023-8632-74AD6266D203}" type="pres">
      <dgm:prSet presAssocID="{6CC44B4F-9EEA-40A9-98D8-B0C67B661670}" presName="sibTrans" presStyleCnt="0"/>
      <dgm:spPr/>
    </dgm:pt>
    <dgm:pt modelId="{ECB501FF-345C-4715-9203-EE7669127B17}" type="pres">
      <dgm:prSet presAssocID="{40CA396D-210C-487E-B14C-F4A1A5FA0C4C}" presName="compNode" presStyleCnt="0"/>
      <dgm:spPr/>
    </dgm:pt>
    <dgm:pt modelId="{8B08EA8A-46F0-4F6D-A541-BC8DFF054E9D}" type="pres">
      <dgm:prSet presAssocID="{40CA396D-210C-487E-B14C-F4A1A5FA0C4C}" presName="iconBgRect" presStyleLbl="bgShp" presStyleIdx="1" presStyleCnt="3"/>
      <dgm:spPr/>
    </dgm:pt>
    <dgm:pt modelId="{CFAE541B-814B-4D52-A01B-952847861EBD}" type="pres">
      <dgm:prSet presAssocID="{40CA396D-210C-487E-B14C-F4A1A5FA0C4C}"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eckmark"/>
        </a:ext>
      </dgm:extLst>
    </dgm:pt>
    <dgm:pt modelId="{A9660B3F-C772-4010-B170-EE4212F198A7}" type="pres">
      <dgm:prSet presAssocID="{40CA396D-210C-487E-B14C-F4A1A5FA0C4C}" presName="spaceRect" presStyleCnt="0"/>
      <dgm:spPr/>
    </dgm:pt>
    <dgm:pt modelId="{D215E543-4845-4EAD-A67D-F279A6460E22}" type="pres">
      <dgm:prSet presAssocID="{40CA396D-210C-487E-B14C-F4A1A5FA0C4C}" presName="textRect" presStyleLbl="revTx" presStyleIdx="1" presStyleCnt="3">
        <dgm:presLayoutVars>
          <dgm:chMax val="1"/>
          <dgm:chPref val="1"/>
        </dgm:presLayoutVars>
      </dgm:prSet>
      <dgm:spPr/>
    </dgm:pt>
    <dgm:pt modelId="{6A5D9DD9-1C54-462A-A3D9-475B68B451F4}" type="pres">
      <dgm:prSet presAssocID="{0662AE10-C682-4203-9335-DE58ABB158A0}" presName="sibTrans" presStyleCnt="0"/>
      <dgm:spPr/>
    </dgm:pt>
    <dgm:pt modelId="{C4FE09C7-5F26-4F79-B7F6-FFAC8C13E097}" type="pres">
      <dgm:prSet presAssocID="{CBD44803-1139-4D68-9B09-92A57DF455B1}" presName="compNode" presStyleCnt="0"/>
      <dgm:spPr/>
    </dgm:pt>
    <dgm:pt modelId="{5D6A18CA-6128-4DF8-805D-34549A030897}" type="pres">
      <dgm:prSet presAssocID="{CBD44803-1139-4D68-9B09-92A57DF455B1}" presName="iconBgRect" presStyleLbl="bgShp" presStyleIdx="2" presStyleCnt="3"/>
      <dgm:spPr/>
    </dgm:pt>
    <dgm:pt modelId="{2994374E-F6BC-4672-9C73-682955427589}" type="pres">
      <dgm:prSet presAssocID="{CBD44803-1139-4D68-9B09-92A57DF455B1}"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eciduous tree"/>
        </a:ext>
      </dgm:extLst>
    </dgm:pt>
    <dgm:pt modelId="{70B5A7E1-2477-461A-AE25-E1C5CDE7A448}" type="pres">
      <dgm:prSet presAssocID="{CBD44803-1139-4D68-9B09-92A57DF455B1}" presName="spaceRect" presStyleCnt="0"/>
      <dgm:spPr/>
    </dgm:pt>
    <dgm:pt modelId="{4CE05C03-5A4D-492E-9BC0-B2705A25FBB3}" type="pres">
      <dgm:prSet presAssocID="{CBD44803-1139-4D68-9B09-92A57DF455B1}" presName="textRect" presStyleLbl="revTx" presStyleIdx="2" presStyleCnt="3">
        <dgm:presLayoutVars>
          <dgm:chMax val="1"/>
          <dgm:chPref val="1"/>
        </dgm:presLayoutVars>
      </dgm:prSet>
      <dgm:spPr/>
    </dgm:pt>
  </dgm:ptLst>
  <dgm:cxnLst>
    <dgm:cxn modelId="{F92F5841-B4A3-4C28-9A15-92279B417FB3}" srcId="{AE802820-B699-467F-A3FE-1F8DF34D904F}" destId="{CBD44803-1139-4D68-9B09-92A57DF455B1}" srcOrd="2" destOrd="0" parTransId="{2479451F-FE51-4CEF-BB08-6BA38BB7C712}" sibTransId="{F13FE342-728B-44D0-A127-E5CD38269496}"/>
    <dgm:cxn modelId="{419D7869-DC1F-4AFC-AEB6-D2D84424104D}" type="presOf" srcId="{AE802820-B699-467F-A3FE-1F8DF34D904F}" destId="{44A70F69-CE62-4706-8A1E-EB725069B111}" srcOrd="0" destOrd="0" presId="urn:microsoft.com/office/officeart/2018/5/layout/IconCircleLabelList"/>
    <dgm:cxn modelId="{B8B29D79-545C-4712-820E-7F428EE9ABD8}" type="presOf" srcId="{40CA396D-210C-487E-B14C-F4A1A5FA0C4C}" destId="{D215E543-4845-4EAD-A67D-F279A6460E22}" srcOrd="0" destOrd="0" presId="urn:microsoft.com/office/officeart/2018/5/layout/IconCircleLabelList"/>
    <dgm:cxn modelId="{11AA4785-E421-4466-8EB7-46127E5EDB8B}" srcId="{AE802820-B699-467F-A3FE-1F8DF34D904F}" destId="{40CA396D-210C-487E-B14C-F4A1A5FA0C4C}" srcOrd="1" destOrd="0" parTransId="{0AE9C156-0609-4906-BCBE-B49F5C6F3393}" sibTransId="{0662AE10-C682-4203-9335-DE58ABB158A0}"/>
    <dgm:cxn modelId="{41FC9BAD-BC21-403D-897D-5F28B27DF713}" type="presOf" srcId="{CBD44803-1139-4D68-9B09-92A57DF455B1}" destId="{4CE05C03-5A4D-492E-9BC0-B2705A25FBB3}" srcOrd="0" destOrd="0" presId="urn:microsoft.com/office/officeart/2018/5/layout/IconCircleLabelList"/>
    <dgm:cxn modelId="{843260BA-BA8F-4940-9D6B-9E56697C9645}" srcId="{AE802820-B699-467F-A3FE-1F8DF34D904F}" destId="{5D2E0D60-371C-4F0D-A2E3-99027185B452}" srcOrd="0" destOrd="0" parTransId="{3C742119-D820-4C5D-B06A-6646FE9F61DE}" sibTransId="{6CC44B4F-9EEA-40A9-98D8-B0C67B661670}"/>
    <dgm:cxn modelId="{31409ADC-83E6-4F2C-9287-5DD27369340D}" type="presOf" srcId="{5D2E0D60-371C-4F0D-A2E3-99027185B452}" destId="{7C164588-4714-40A1-8E4B-42DDE1B5A0B7}" srcOrd="0" destOrd="0" presId="urn:microsoft.com/office/officeart/2018/5/layout/IconCircleLabelList"/>
    <dgm:cxn modelId="{AB434E95-CE2B-4FFB-88BD-D88B42B1819C}" type="presParOf" srcId="{44A70F69-CE62-4706-8A1E-EB725069B111}" destId="{B6411E88-4A88-43B8-A933-0BC3326B72B3}" srcOrd="0" destOrd="0" presId="urn:microsoft.com/office/officeart/2018/5/layout/IconCircleLabelList"/>
    <dgm:cxn modelId="{778C31FD-3221-4D9D-9701-A7DB1F07D5DD}" type="presParOf" srcId="{B6411E88-4A88-43B8-A933-0BC3326B72B3}" destId="{E9527FEC-A274-4738-B472-A2F280790980}" srcOrd="0" destOrd="0" presId="urn:microsoft.com/office/officeart/2018/5/layout/IconCircleLabelList"/>
    <dgm:cxn modelId="{9E971747-9309-4649-941A-55B3C261DA0B}" type="presParOf" srcId="{B6411E88-4A88-43B8-A933-0BC3326B72B3}" destId="{A8231DF2-21CF-45C9-9A92-B2F336317E81}" srcOrd="1" destOrd="0" presId="urn:microsoft.com/office/officeart/2018/5/layout/IconCircleLabelList"/>
    <dgm:cxn modelId="{86D5360D-CD6B-4A0F-A541-608962DEBFBD}" type="presParOf" srcId="{B6411E88-4A88-43B8-A933-0BC3326B72B3}" destId="{9AF87D31-0E27-4D89-A833-627BCBE50DB3}" srcOrd="2" destOrd="0" presId="urn:microsoft.com/office/officeart/2018/5/layout/IconCircleLabelList"/>
    <dgm:cxn modelId="{D4270CD8-910E-45EE-8BE5-725F5A89493E}" type="presParOf" srcId="{B6411E88-4A88-43B8-A933-0BC3326B72B3}" destId="{7C164588-4714-40A1-8E4B-42DDE1B5A0B7}" srcOrd="3" destOrd="0" presId="urn:microsoft.com/office/officeart/2018/5/layout/IconCircleLabelList"/>
    <dgm:cxn modelId="{F15A9ECA-0738-4D32-8E5D-771AF5C1A5B6}" type="presParOf" srcId="{44A70F69-CE62-4706-8A1E-EB725069B111}" destId="{47000A80-F099-4023-8632-74AD6266D203}" srcOrd="1" destOrd="0" presId="urn:microsoft.com/office/officeart/2018/5/layout/IconCircleLabelList"/>
    <dgm:cxn modelId="{FA386B94-0AB8-4BE8-A445-31F61B4FA10D}" type="presParOf" srcId="{44A70F69-CE62-4706-8A1E-EB725069B111}" destId="{ECB501FF-345C-4715-9203-EE7669127B17}" srcOrd="2" destOrd="0" presId="urn:microsoft.com/office/officeart/2018/5/layout/IconCircleLabelList"/>
    <dgm:cxn modelId="{ACA481D2-7E25-4308-80A7-617C586063E1}" type="presParOf" srcId="{ECB501FF-345C-4715-9203-EE7669127B17}" destId="{8B08EA8A-46F0-4F6D-A541-BC8DFF054E9D}" srcOrd="0" destOrd="0" presId="urn:microsoft.com/office/officeart/2018/5/layout/IconCircleLabelList"/>
    <dgm:cxn modelId="{73144164-251D-41AE-8431-FCF22C84FCB7}" type="presParOf" srcId="{ECB501FF-345C-4715-9203-EE7669127B17}" destId="{CFAE541B-814B-4D52-A01B-952847861EBD}" srcOrd="1" destOrd="0" presId="urn:microsoft.com/office/officeart/2018/5/layout/IconCircleLabelList"/>
    <dgm:cxn modelId="{979BF861-88D1-45F1-8167-FFB9DBCEA21A}" type="presParOf" srcId="{ECB501FF-345C-4715-9203-EE7669127B17}" destId="{A9660B3F-C772-4010-B170-EE4212F198A7}" srcOrd="2" destOrd="0" presId="urn:microsoft.com/office/officeart/2018/5/layout/IconCircleLabelList"/>
    <dgm:cxn modelId="{DDF102E8-840E-4AFA-8A14-5317529052BD}" type="presParOf" srcId="{ECB501FF-345C-4715-9203-EE7669127B17}" destId="{D215E543-4845-4EAD-A67D-F279A6460E22}" srcOrd="3" destOrd="0" presId="urn:microsoft.com/office/officeart/2018/5/layout/IconCircleLabelList"/>
    <dgm:cxn modelId="{6262E671-912C-4A19-B147-ACBD43EB1164}" type="presParOf" srcId="{44A70F69-CE62-4706-8A1E-EB725069B111}" destId="{6A5D9DD9-1C54-462A-A3D9-475B68B451F4}" srcOrd="3" destOrd="0" presId="urn:microsoft.com/office/officeart/2018/5/layout/IconCircleLabelList"/>
    <dgm:cxn modelId="{FC9299D6-9C89-40B2-91FB-CA72F6731CAF}" type="presParOf" srcId="{44A70F69-CE62-4706-8A1E-EB725069B111}" destId="{C4FE09C7-5F26-4F79-B7F6-FFAC8C13E097}" srcOrd="4" destOrd="0" presId="urn:microsoft.com/office/officeart/2018/5/layout/IconCircleLabelList"/>
    <dgm:cxn modelId="{17BDE2A7-58CC-44EF-B313-CCB254D7A2E1}" type="presParOf" srcId="{C4FE09C7-5F26-4F79-B7F6-FFAC8C13E097}" destId="{5D6A18CA-6128-4DF8-805D-34549A030897}" srcOrd="0" destOrd="0" presId="urn:microsoft.com/office/officeart/2018/5/layout/IconCircleLabelList"/>
    <dgm:cxn modelId="{514F7435-6F7E-40D7-A2C6-C5C50803BF9D}" type="presParOf" srcId="{C4FE09C7-5F26-4F79-B7F6-FFAC8C13E097}" destId="{2994374E-F6BC-4672-9C73-682955427589}" srcOrd="1" destOrd="0" presId="urn:microsoft.com/office/officeart/2018/5/layout/IconCircleLabelList"/>
    <dgm:cxn modelId="{23FBD3A2-0900-4451-8F08-D4306B4E21BC}" type="presParOf" srcId="{C4FE09C7-5F26-4F79-B7F6-FFAC8C13E097}" destId="{70B5A7E1-2477-461A-AE25-E1C5CDE7A448}" srcOrd="2" destOrd="0" presId="urn:microsoft.com/office/officeart/2018/5/layout/IconCircleLabelList"/>
    <dgm:cxn modelId="{E909BA1A-DBF7-4EF7-B1A2-294841C6DE6B}" type="presParOf" srcId="{C4FE09C7-5F26-4F79-B7F6-FFAC8C13E097}" destId="{4CE05C03-5A4D-492E-9BC0-B2705A25FBB3}" srcOrd="3" destOrd="0" presId="urn:microsoft.com/office/officeart/2018/5/layout/IconCircleLabel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56AEA4C-C00E-4328-AB8A-622A006FF917}" type="doc">
      <dgm:prSet loTypeId="urn:microsoft.com/office/officeart/2016/7/layout/VerticalDownArrowProcess" loCatId="process" qsTypeId="urn:microsoft.com/office/officeart/2005/8/quickstyle/simple2" qsCatId="simple" csTypeId="urn:microsoft.com/office/officeart/2005/8/colors/colorful1" csCatId="colorful" phldr="1"/>
      <dgm:spPr/>
      <dgm:t>
        <a:bodyPr/>
        <a:lstStyle/>
        <a:p>
          <a:endParaRPr lang="en-US"/>
        </a:p>
      </dgm:t>
    </dgm:pt>
    <dgm:pt modelId="{8FA1A460-85C4-495D-AC0B-0891446CC695}">
      <dgm:prSet/>
      <dgm:spPr/>
      <dgm:t>
        <a:bodyPr/>
        <a:lstStyle/>
        <a:p>
          <a:r>
            <a:rPr lang="en-US"/>
            <a:t>Data Cleaning</a:t>
          </a:r>
        </a:p>
      </dgm:t>
    </dgm:pt>
    <dgm:pt modelId="{B657F511-5F39-49AC-96CD-D9FAE29E4C81}" type="parTrans" cxnId="{B2D49639-9515-4547-B1B6-4D08723F4B2B}">
      <dgm:prSet/>
      <dgm:spPr/>
      <dgm:t>
        <a:bodyPr/>
        <a:lstStyle/>
        <a:p>
          <a:endParaRPr lang="en-US"/>
        </a:p>
      </dgm:t>
    </dgm:pt>
    <dgm:pt modelId="{0C236F2A-69A7-4A63-888A-6C9381C73C9D}" type="sibTrans" cxnId="{B2D49639-9515-4547-B1B6-4D08723F4B2B}">
      <dgm:prSet/>
      <dgm:spPr/>
      <dgm:t>
        <a:bodyPr/>
        <a:lstStyle/>
        <a:p>
          <a:endParaRPr lang="en-US"/>
        </a:p>
      </dgm:t>
    </dgm:pt>
    <dgm:pt modelId="{79C3FDD2-6737-4F1E-A813-62B222296E9E}">
      <dgm:prSet/>
      <dgm:spPr/>
      <dgm:t>
        <a:bodyPr/>
        <a:lstStyle/>
        <a:p>
          <a:r>
            <a:rPr lang="en-US" dirty="0"/>
            <a:t>Pandas</a:t>
          </a:r>
        </a:p>
      </dgm:t>
    </dgm:pt>
    <dgm:pt modelId="{73FBC6FD-A1A6-491B-9805-0C1F9EC7309A}" type="parTrans" cxnId="{C052F57F-6D7F-456C-86F5-0B4208E24DAA}">
      <dgm:prSet/>
      <dgm:spPr/>
      <dgm:t>
        <a:bodyPr/>
        <a:lstStyle/>
        <a:p>
          <a:endParaRPr lang="en-US"/>
        </a:p>
      </dgm:t>
    </dgm:pt>
    <dgm:pt modelId="{854A43C6-A444-492A-B07F-3CCF0BA3A62C}" type="sibTrans" cxnId="{C052F57F-6D7F-456C-86F5-0B4208E24DAA}">
      <dgm:prSet/>
      <dgm:spPr/>
      <dgm:t>
        <a:bodyPr/>
        <a:lstStyle/>
        <a:p>
          <a:endParaRPr lang="en-US"/>
        </a:p>
      </dgm:t>
    </dgm:pt>
    <dgm:pt modelId="{03CECDD6-6B6E-4BAB-BF91-D234ED408CD5}">
      <dgm:prSet/>
      <dgm:spPr/>
      <dgm:t>
        <a:bodyPr/>
        <a:lstStyle/>
        <a:p>
          <a:r>
            <a:rPr lang="en-US"/>
            <a:t>Data Exploration &amp; Visualization</a:t>
          </a:r>
        </a:p>
      </dgm:t>
    </dgm:pt>
    <dgm:pt modelId="{FF9ECBF6-7C89-42FE-9430-AFDEC1696CFA}" type="parTrans" cxnId="{9545C374-0B2D-4996-A4DB-1880AE4A19AF}">
      <dgm:prSet/>
      <dgm:spPr/>
      <dgm:t>
        <a:bodyPr/>
        <a:lstStyle/>
        <a:p>
          <a:endParaRPr lang="en-US"/>
        </a:p>
      </dgm:t>
    </dgm:pt>
    <dgm:pt modelId="{B89DD560-431E-4F49-A3F2-3C8011AB109D}" type="sibTrans" cxnId="{9545C374-0B2D-4996-A4DB-1880AE4A19AF}">
      <dgm:prSet/>
      <dgm:spPr/>
      <dgm:t>
        <a:bodyPr/>
        <a:lstStyle/>
        <a:p>
          <a:endParaRPr lang="en-US"/>
        </a:p>
      </dgm:t>
    </dgm:pt>
    <dgm:pt modelId="{F8E8E87A-B203-4133-ABD5-ED0BD6AF1C29}">
      <dgm:prSet/>
      <dgm:spPr/>
      <dgm:t>
        <a:bodyPr/>
        <a:lstStyle/>
        <a:p>
          <a:r>
            <a:rPr lang="en-US" dirty="0"/>
            <a:t>Pandas, Numpy, Matplotlib, Dataframe, Seaborn,</a:t>
          </a:r>
        </a:p>
      </dgm:t>
    </dgm:pt>
    <dgm:pt modelId="{C1B8B1E5-FCEA-4DD4-B81C-F1A210EB77E7}" type="parTrans" cxnId="{1CC9904F-EF38-43C5-B4D5-477FE606D887}">
      <dgm:prSet/>
      <dgm:spPr/>
      <dgm:t>
        <a:bodyPr/>
        <a:lstStyle/>
        <a:p>
          <a:endParaRPr lang="en-US"/>
        </a:p>
      </dgm:t>
    </dgm:pt>
    <dgm:pt modelId="{1F28C1F6-EBC9-400A-84B4-671B5A63C436}" type="sibTrans" cxnId="{1CC9904F-EF38-43C5-B4D5-477FE606D887}">
      <dgm:prSet/>
      <dgm:spPr/>
      <dgm:t>
        <a:bodyPr/>
        <a:lstStyle/>
        <a:p>
          <a:endParaRPr lang="en-US"/>
        </a:p>
      </dgm:t>
    </dgm:pt>
    <dgm:pt modelId="{36338ADF-FB39-4E49-8382-4CD26E08CD05}">
      <dgm:prSet/>
      <dgm:spPr/>
      <dgm:t>
        <a:bodyPr/>
        <a:lstStyle/>
        <a:p>
          <a:r>
            <a:rPr lang="en-US" dirty="0"/>
            <a:t>Splitting Data/ Applying Models</a:t>
          </a:r>
        </a:p>
      </dgm:t>
    </dgm:pt>
    <dgm:pt modelId="{D8AE5636-D205-4E93-9AC4-B5156D3F04F6}" type="parTrans" cxnId="{BC2649E0-699B-4D34-9715-2177C33C6B78}">
      <dgm:prSet/>
      <dgm:spPr/>
      <dgm:t>
        <a:bodyPr/>
        <a:lstStyle/>
        <a:p>
          <a:endParaRPr lang="en-US"/>
        </a:p>
      </dgm:t>
    </dgm:pt>
    <dgm:pt modelId="{EE896B8F-16F5-4D41-BBE9-80CF1E706C71}" type="sibTrans" cxnId="{BC2649E0-699B-4D34-9715-2177C33C6B78}">
      <dgm:prSet/>
      <dgm:spPr/>
      <dgm:t>
        <a:bodyPr/>
        <a:lstStyle/>
        <a:p>
          <a:endParaRPr lang="en-US"/>
        </a:p>
      </dgm:t>
    </dgm:pt>
    <dgm:pt modelId="{002A9679-DC8A-4C33-B42F-438F1B31E007}">
      <dgm:prSet/>
      <dgm:spPr/>
      <dgm:t>
        <a:bodyPr/>
        <a:lstStyle/>
        <a:p>
          <a:r>
            <a:rPr lang="en-US" dirty="0"/>
            <a:t>Sklearn,  Linear Reg., Multi Reg., Decision Tree, Random Forest, Polynomial, T-test,  Accuracy and Evaluation Tests</a:t>
          </a:r>
        </a:p>
      </dgm:t>
    </dgm:pt>
    <dgm:pt modelId="{D4A948CE-8B39-4D95-BB9D-D61159C249D5}" type="parTrans" cxnId="{414844B8-3219-4254-BDF4-920ED375D6B8}">
      <dgm:prSet/>
      <dgm:spPr/>
      <dgm:t>
        <a:bodyPr/>
        <a:lstStyle/>
        <a:p>
          <a:endParaRPr lang="en-US"/>
        </a:p>
      </dgm:t>
    </dgm:pt>
    <dgm:pt modelId="{B53F7700-D839-447F-9B50-A4B876F4ED1F}" type="sibTrans" cxnId="{414844B8-3219-4254-BDF4-920ED375D6B8}">
      <dgm:prSet/>
      <dgm:spPr/>
      <dgm:t>
        <a:bodyPr/>
        <a:lstStyle/>
        <a:p>
          <a:endParaRPr lang="en-US"/>
        </a:p>
      </dgm:t>
    </dgm:pt>
    <dgm:pt modelId="{D2FF90E9-F220-4B3C-ABE6-A93607F99A5C}" type="pres">
      <dgm:prSet presAssocID="{C56AEA4C-C00E-4328-AB8A-622A006FF917}" presName="Name0" presStyleCnt="0">
        <dgm:presLayoutVars>
          <dgm:dir/>
          <dgm:animLvl val="lvl"/>
          <dgm:resizeHandles val="exact"/>
        </dgm:presLayoutVars>
      </dgm:prSet>
      <dgm:spPr/>
    </dgm:pt>
    <dgm:pt modelId="{83D1199E-AB19-4655-B051-F8D34225F402}" type="pres">
      <dgm:prSet presAssocID="{36338ADF-FB39-4E49-8382-4CD26E08CD05}" presName="boxAndChildren" presStyleCnt="0"/>
      <dgm:spPr/>
    </dgm:pt>
    <dgm:pt modelId="{862BE639-3254-4DC4-BC10-EEBAE1960F9F}" type="pres">
      <dgm:prSet presAssocID="{36338ADF-FB39-4E49-8382-4CD26E08CD05}" presName="parentTextBox" presStyleLbl="alignNode1" presStyleIdx="0" presStyleCnt="3"/>
      <dgm:spPr/>
    </dgm:pt>
    <dgm:pt modelId="{1C71600A-68FD-40C3-9E0C-A4C633566155}" type="pres">
      <dgm:prSet presAssocID="{36338ADF-FB39-4E49-8382-4CD26E08CD05}" presName="descendantBox" presStyleLbl="bgAccFollowNode1" presStyleIdx="0" presStyleCnt="3"/>
      <dgm:spPr/>
    </dgm:pt>
    <dgm:pt modelId="{DEEE7F92-5465-476F-B736-BE69CE2FEA9A}" type="pres">
      <dgm:prSet presAssocID="{B89DD560-431E-4F49-A3F2-3C8011AB109D}" presName="sp" presStyleCnt="0"/>
      <dgm:spPr/>
    </dgm:pt>
    <dgm:pt modelId="{4AADF175-C3FB-4105-9B8B-05BB031F1287}" type="pres">
      <dgm:prSet presAssocID="{03CECDD6-6B6E-4BAB-BF91-D234ED408CD5}" presName="arrowAndChildren" presStyleCnt="0"/>
      <dgm:spPr/>
    </dgm:pt>
    <dgm:pt modelId="{1F777BFA-4731-4F83-AADC-A780886F6E80}" type="pres">
      <dgm:prSet presAssocID="{03CECDD6-6B6E-4BAB-BF91-D234ED408CD5}" presName="parentTextArrow" presStyleLbl="node1" presStyleIdx="0" presStyleCnt="0"/>
      <dgm:spPr/>
    </dgm:pt>
    <dgm:pt modelId="{4F53D204-9497-4ED7-BF34-C900B9CF0FAF}" type="pres">
      <dgm:prSet presAssocID="{03CECDD6-6B6E-4BAB-BF91-D234ED408CD5}" presName="arrow" presStyleLbl="alignNode1" presStyleIdx="1" presStyleCnt="3" custLinFactNeighborY="-3250"/>
      <dgm:spPr/>
    </dgm:pt>
    <dgm:pt modelId="{654D4C5C-6443-4191-8D96-15611D8716A3}" type="pres">
      <dgm:prSet presAssocID="{03CECDD6-6B6E-4BAB-BF91-D234ED408CD5}" presName="descendantArrow" presStyleLbl="bgAccFollowNode1" presStyleIdx="1" presStyleCnt="3" custLinFactNeighborY="-5005"/>
      <dgm:spPr/>
    </dgm:pt>
    <dgm:pt modelId="{06D2DEC4-50BA-4210-926A-F5E394DB41A4}" type="pres">
      <dgm:prSet presAssocID="{0C236F2A-69A7-4A63-888A-6C9381C73C9D}" presName="sp" presStyleCnt="0"/>
      <dgm:spPr/>
    </dgm:pt>
    <dgm:pt modelId="{F39816CB-267E-4DD7-A802-93ACF18D4DE7}" type="pres">
      <dgm:prSet presAssocID="{8FA1A460-85C4-495D-AC0B-0891446CC695}" presName="arrowAndChildren" presStyleCnt="0"/>
      <dgm:spPr/>
    </dgm:pt>
    <dgm:pt modelId="{EF5FA3D2-D57A-43CF-9184-E713B6A7D81C}" type="pres">
      <dgm:prSet presAssocID="{8FA1A460-85C4-495D-AC0B-0891446CC695}" presName="parentTextArrow" presStyleLbl="node1" presStyleIdx="0" presStyleCnt="0"/>
      <dgm:spPr/>
    </dgm:pt>
    <dgm:pt modelId="{24121828-579C-4983-B9D5-EE27B99FDBE7}" type="pres">
      <dgm:prSet presAssocID="{8FA1A460-85C4-495D-AC0B-0891446CC695}" presName="arrow" presStyleLbl="alignNode1" presStyleIdx="2" presStyleCnt="3" custLinFactNeighborY="-697"/>
      <dgm:spPr/>
    </dgm:pt>
    <dgm:pt modelId="{C6257E8F-7675-4C8E-879E-8BD43600BD26}" type="pres">
      <dgm:prSet presAssocID="{8FA1A460-85C4-495D-AC0B-0891446CC695}" presName="descendantArrow" presStyleLbl="bgAccFollowNode1" presStyleIdx="2" presStyleCnt="3" custLinFactNeighborY="-1072"/>
      <dgm:spPr/>
    </dgm:pt>
  </dgm:ptLst>
  <dgm:cxnLst>
    <dgm:cxn modelId="{A0E12D2B-4A3B-49BB-9584-2D25B19B9532}" type="presOf" srcId="{F8E8E87A-B203-4133-ABD5-ED0BD6AF1C29}" destId="{654D4C5C-6443-4191-8D96-15611D8716A3}" srcOrd="0" destOrd="0" presId="urn:microsoft.com/office/officeart/2016/7/layout/VerticalDownArrowProcess"/>
    <dgm:cxn modelId="{E7ECB034-87C6-4DF2-AE65-2C79A96D87E2}" type="presOf" srcId="{002A9679-DC8A-4C33-B42F-438F1B31E007}" destId="{1C71600A-68FD-40C3-9E0C-A4C633566155}" srcOrd="0" destOrd="0" presId="urn:microsoft.com/office/officeart/2016/7/layout/VerticalDownArrowProcess"/>
    <dgm:cxn modelId="{B2D49639-9515-4547-B1B6-4D08723F4B2B}" srcId="{C56AEA4C-C00E-4328-AB8A-622A006FF917}" destId="{8FA1A460-85C4-495D-AC0B-0891446CC695}" srcOrd="0" destOrd="0" parTransId="{B657F511-5F39-49AC-96CD-D9FAE29E4C81}" sibTransId="{0C236F2A-69A7-4A63-888A-6C9381C73C9D}"/>
    <dgm:cxn modelId="{EC257241-3522-43F5-A5C2-9384ABA41EF5}" type="presOf" srcId="{8FA1A460-85C4-495D-AC0B-0891446CC695}" destId="{EF5FA3D2-D57A-43CF-9184-E713B6A7D81C}" srcOrd="0" destOrd="0" presId="urn:microsoft.com/office/officeart/2016/7/layout/VerticalDownArrowProcess"/>
    <dgm:cxn modelId="{1CC9904F-EF38-43C5-B4D5-477FE606D887}" srcId="{03CECDD6-6B6E-4BAB-BF91-D234ED408CD5}" destId="{F8E8E87A-B203-4133-ABD5-ED0BD6AF1C29}" srcOrd="0" destOrd="0" parTransId="{C1B8B1E5-FCEA-4DD4-B81C-F1A210EB77E7}" sibTransId="{1F28C1F6-EBC9-400A-84B4-671B5A63C436}"/>
    <dgm:cxn modelId="{9545C374-0B2D-4996-A4DB-1880AE4A19AF}" srcId="{C56AEA4C-C00E-4328-AB8A-622A006FF917}" destId="{03CECDD6-6B6E-4BAB-BF91-D234ED408CD5}" srcOrd="1" destOrd="0" parTransId="{FF9ECBF6-7C89-42FE-9430-AFDEC1696CFA}" sibTransId="{B89DD560-431E-4F49-A3F2-3C8011AB109D}"/>
    <dgm:cxn modelId="{C052F57F-6D7F-456C-86F5-0B4208E24DAA}" srcId="{8FA1A460-85C4-495D-AC0B-0891446CC695}" destId="{79C3FDD2-6737-4F1E-A813-62B222296E9E}" srcOrd="0" destOrd="0" parTransId="{73FBC6FD-A1A6-491B-9805-0C1F9EC7309A}" sibTransId="{854A43C6-A444-492A-B07F-3CCF0BA3A62C}"/>
    <dgm:cxn modelId="{414844B8-3219-4254-BDF4-920ED375D6B8}" srcId="{36338ADF-FB39-4E49-8382-4CD26E08CD05}" destId="{002A9679-DC8A-4C33-B42F-438F1B31E007}" srcOrd="0" destOrd="0" parTransId="{D4A948CE-8B39-4D95-BB9D-D61159C249D5}" sibTransId="{B53F7700-D839-447F-9B50-A4B876F4ED1F}"/>
    <dgm:cxn modelId="{5520FFC7-BB5B-4AD6-B3B3-396AA71040B2}" type="presOf" srcId="{79C3FDD2-6737-4F1E-A813-62B222296E9E}" destId="{C6257E8F-7675-4C8E-879E-8BD43600BD26}" srcOrd="0" destOrd="0" presId="urn:microsoft.com/office/officeart/2016/7/layout/VerticalDownArrowProcess"/>
    <dgm:cxn modelId="{4F219FCD-67AE-4204-AC97-07F1204FBF43}" type="presOf" srcId="{03CECDD6-6B6E-4BAB-BF91-D234ED408CD5}" destId="{1F777BFA-4731-4F83-AADC-A780886F6E80}" srcOrd="0" destOrd="0" presId="urn:microsoft.com/office/officeart/2016/7/layout/VerticalDownArrowProcess"/>
    <dgm:cxn modelId="{03CE25D0-5792-4DB3-9458-B5BAB19FDB32}" type="presOf" srcId="{C56AEA4C-C00E-4328-AB8A-622A006FF917}" destId="{D2FF90E9-F220-4B3C-ABE6-A93607F99A5C}" srcOrd="0" destOrd="0" presId="urn:microsoft.com/office/officeart/2016/7/layout/VerticalDownArrowProcess"/>
    <dgm:cxn modelId="{BC2649E0-699B-4D34-9715-2177C33C6B78}" srcId="{C56AEA4C-C00E-4328-AB8A-622A006FF917}" destId="{36338ADF-FB39-4E49-8382-4CD26E08CD05}" srcOrd="2" destOrd="0" parTransId="{D8AE5636-D205-4E93-9AC4-B5156D3F04F6}" sibTransId="{EE896B8F-16F5-4D41-BBE9-80CF1E706C71}"/>
    <dgm:cxn modelId="{9065ABE4-E5B9-4B6F-87EE-62F5431F4EDB}" type="presOf" srcId="{8FA1A460-85C4-495D-AC0B-0891446CC695}" destId="{24121828-579C-4983-B9D5-EE27B99FDBE7}" srcOrd="1" destOrd="0" presId="urn:microsoft.com/office/officeart/2016/7/layout/VerticalDownArrowProcess"/>
    <dgm:cxn modelId="{6E4163F9-EE4E-43F7-8056-22F067243CB7}" type="presOf" srcId="{03CECDD6-6B6E-4BAB-BF91-D234ED408CD5}" destId="{4F53D204-9497-4ED7-BF34-C900B9CF0FAF}" srcOrd="1" destOrd="0" presId="urn:microsoft.com/office/officeart/2016/7/layout/VerticalDownArrowProcess"/>
    <dgm:cxn modelId="{3A0C86FB-F8CB-48C9-862B-B768CC1B102D}" type="presOf" srcId="{36338ADF-FB39-4E49-8382-4CD26E08CD05}" destId="{862BE639-3254-4DC4-BC10-EEBAE1960F9F}" srcOrd="0" destOrd="0" presId="urn:microsoft.com/office/officeart/2016/7/layout/VerticalDownArrowProcess"/>
    <dgm:cxn modelId="{7E62ABDA-8D9B-4488-A152-61623AAC5905}" type="presParOf" srcId="{D2FF90E9-F220-4B3C-ABE6-A93607F99A5C}" destId="{83D1199E-AB19-4655-B051-F8D34225F402}" srcOrd="0" destOrd="0" presId="urn:microsoft.com/office/officeart/2016/7/layout/VerticalDownArrowProcess"/>
    <dgm:cxn modelId="{A59ABE8D-9756-46FD-B636-7B542C89D984}" type="presParOf" srcId="{83D1199E-AB19-4655-B051-F8D34225F402}" destId="{862BE639-3254-4DC4-BC10-EEBAE1960F9F}" srcOrd="0" destOrd="0" presId="urn:microsoft.com/office/officeart/2016/7/layout/VerticalDownArrowProcess"/>
    <dgm:cxn modelId="{342EF56D-8F80-42A8-A238-24218982CF71}" type="presParOf" srcId="{83D1199E-AB19-4655-B051-F8D34225F402}" destId="{1C71600A-68FD-40C3-9E0C-A4C633566155}" srcOrd="1" destOrd="0" presId="urn:microsoft.com/office/officeart/2016/7/layout/VerticalDownArrowProcess"/>
    <dgm:cxn modelId="{43DCE8F6-9B52-4E69-84EB-E697F315336B}" type="presParOf" srcId="{D2FF90E9-F220-4B3C-ABE6-A93607F99A5C}" destId="{DEEE7F92-5465-476F-B736-BE69CE2FEA9A}" srcOrd="1" destOrd="0" presId="urn:microsoft.com/office/officeart/2016/7/layout/VerticalDownArrowProcess"/>
    <dgm:cxn modelId="{13739D4A-20A4-45D3-BF33-E0FE720EAA96}" type="presParOf" srcId="{D2FF90E9-F220-4B3C-ABE6-A93607F99A5C}" destId="{4AADF175-C3FB-4105-9B8B-05BB031F1287}" srcOrd="2" destOrd="0" presId="urn:microsoft.com/office/officeart/2016/7/layout/VerticalDownArrowProcess"/>
    <dgm:cxn modelId="{A2D3F6D0-3503-450B-8615-FB68BFD22290}" type="presParOf" srcId="{4AADF175-C3FB-4105-9B8B-05BB031F1287}" destId="{1F777BFA-4731-4F83-AADC-A780886F6E80}" srcOrd="0" destOrd="0" presId="urn:microsoft.com/office/officeart/2016/7/layout/VerticalDownArrowProcess"/>
    <dgm:cxn modelId="{02A0644B-E266-4DED-8BB0-A29F1EE6AC35}" type="presParOf" srcId="{4AADF175-C3FB-4105-9B8B-05BB031F1287}" destId="{4F53D204-9497-4ED7-BF34-C900B9CF0FAF}" srcOrd="1" destOrd="0" presId="urn:microsoft.com/office/officeart/2016/7/layout/VerticalDownArrowProcess"/>
    <dgm:cxn modelId="{9CC98148-F531-497B-8606-70AFB706310E}" type="presParOf" srcId="{4AADF175-C3FB-4105-9B8B-05BB031F1287}" destId="{654D4C5C-6443-4191-8D96-15611D8716A3}" srcOrd="2" destOrd="0" presId="urn:microsoft.com/office/officeart/2016/7/layout/VerticalDownArrowProcess"/>
    <dgm:cxn modelId="{2300DA11-0D1A-4465-9E87-74B157E3F4FB}" type="presParOf" srcId="{D2FF90E9-F220-4B3C-ABE6-A93607F99A5C}" destId="{06D2DEC4-50BA-4210-926A-F5E394DB41A4}" srcOrd="3" destOrd="0" presId="urn:microsoft.com/office/officeart/2016/7/layout/VerticalDownArrowProcess"/>
    <dgm:cxn modelId="{11C2B1BA-ECF4-4467-869D-9ACFD015754E}" type="presParOf" srcId="{D2FF90E9-F220-4B3C-ABE6-A93607F99A5C}" destId="{F39816CB-267E-4DD7-A802-93ACF18D4DE7}" srcOrd="4" destOrd="0" presId="urn:microsoft.com/office/officeart/2016/7/layout/VerticalDownArrowProcess"/>
    <dgm:cxn modelId="{E403BA13-41EF-4F1B-98D3-9B1A7DD10E18}" type="presParOf" srcId="{F39816CB-267E-4DD7-A802-93ACF18D4DE7}" destId="{EF5FA3D2-D57A-43CF-9184-E713B6A7D81C}" srcOrd="0" destOrd="0" presId="urn:microsoft.com/office/officeart/2016/7/layout/VerticalDownArrowProcess"/>
    <dgm:cxn modelId="{6A32C14C-403F-4400-A4F6-15907DAC0803}" type="presParOf" srcId="{F39816CB-267E-4DD7-A802-93ACF18D4DE7}" destId="{24121828-579C-4983-B9D5-EE27B99FDBE7}" srcOrd="1" destOrd="0" presId="urn:microsoft.com/office/officeart/2016/7/layout/VerticalDownArrowProcess"/>
    <dgm:cxn modelId="{2F4BC5B0-6135-45F8-9F20-53252B7C1F37}" type="presParOf" srcId="{F39816CB-267E-4DD7-A802-93ACF18D4DE7}" destId="{C6257E8F-7675-4C8E-879E-8BD43600BD26}" srcOrd="2" destOrd="0" presId="urn:microsoft.com/office/officeart/2016/7/layout/VerticalDownArrowProces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9527FEC-A274-4738-B472-A2F280790980}">
      <dsp:nvSpPr>
        <dsp:cNvPr id="0" name=""/>
        <dsp:cNvSpPr/>
      </dsp:nvSpPr>
      <dsp:spPr>
        <a:xfrm>
          <a:off x="686474" y="174118"/>
          <a:ext cx="1990125" cy="1990125"/>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8231DF2-21CF-45C9-9A92-B2F336317E81}">
      <dsp:nvSpPr>
        <dsp:cNvPr id="0" name=""/>
        <dsp:cNvSpPr/>
      </dsp:nvSpPr>
      <dsp:spPr>
        <a:xfrm>
          <a:off x="1110599" y="598243"/>
          <a:ext cx="1141875" cy="114187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7C164588-4714-40A1-8E4B-42DDE1B5A0B7}">
      <dsp:nvSpPr>
        <dsp:cNvPr id="0" name=""/>
        <dsp:cNvSpPr/>
      </dsp:nvSpPr>
      <dsp:spPr>
        <a:xfrm>
          <a:off x="50287" y="2784119"/>
          <a:ext cx="3262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00150">
            <a:lnSpc>
              <a:spcPct val="90000"/>
            </a:lnSpc>
            <a:spcBef>
              <a:spcPct val="0"/>
            </a:spcBef>
            <a:spcAft>
              <a:spcPct val="35000"/>
            </a:spcAft>
            <a:buNone/>
            <a:defRPr cap="all"/>
          </a:pPr>
          <a:r>
            <a:rPr lang="en-US" sz="2700" kern="1200" dirty="0"/>
            <a:t>Multiple Linear Regression</a:t>
          </a:r>
        </a:p>
      </dsp:txBody>
      <dsp:txXfrm>
        <a:off x="50287" y="2784119"/>
        <a:ext cx="3262500" cy="720000"/>
      </dsp:txXfrm>
    </dsp:sp>
    <dsp:sp modelId="{8B08EA8A-46F0-4F6D-A541-BC8DFF054E9D}">
      <dsp:nvSpPr>
        <dsp:cNvPr id="0" name=""/>
        <dsp:cNvSpPr/>
      </dsp:nvSpPr>
      <dsp:spPr>
        <a:xfrm>
          <a:off x="4519912" y="174118"/>
          <a:ext cx="1990125" cy="1990125"/>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FAE541B-814B-4D52-A01B-952847861EBD}">
      <dsp:nvSpPr>
        <dsp:cNvPr id="0" name=""/>
        <dsp:cNvSpPr/>
      </dsp:nvSpPr>
      <dsp:spPr>
        <a:xfrm>
          <a:off x="4944037" y="598243"/>
          <a:ext cx="1141875" cy="114187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D215E543-4845-4EAD-A67D-F279A6460E22}">
      <dsp:nvSpPr>
        <dsp:cNvPr id="0" name=""/>
        <dsp:cNvSpPr/>
      </dsp:nvSpPr>
      <dsp:spPr>
        <a:xfrm>
          <a:off x="3883725" y="2784119"/>
          <a:ext cx="3262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00150">
            <a:lnSpc>
              <a:spcPct val="90000"/>
            </a:lnSpc>
            <a:spcBef>
              <a:spcPct val="0"/>
            </a:spcBef>
            <a:spcAft>
              <a:spcPct val="35000"/>
            </a:spcAft>
            <a:buNone/>
            <a:defRPr cap="all"/>
          </a:pPr>
          <a:r>
            <a:rPr lang="en-US" sz="2700" kern="1200"/>
            <a:t>Decision Tree</a:t>
          </a:r>
        </a:p>
      </dsp:txBody>
      <dsp:txXfrm>
        <a:off x="3883725" y="2784119"/>
        <a:ext cx="3262500" cy="720000"/>
      </dsp:txXfrm>
    </dsp:sp>
    <dsp:sp modelId="{5D6A18CA-6128-4DF8-805D-34549A030897}">
      <dsp:nvSpPr>
        <dsp:cNvPr id="0" name=""/>
        <dsp:cNvSpPr/>
      </dsp:nvSpPr>
      <dsp:spPr>
        <a:xfrm>
          <a:off x="8353350" y="174118"/>
          <a:ext cx="1990125" cy="1990125"/>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994374E-F6BC-4672-9C73-682955427589}">
      <dsp:nvSpPr>
        <dsp:cNvPr id="0" name=""/>
        <dsp:cNvSpPr/>
      </dsp:nvSpPr>
      <dsp:spPr>
        <a:xfrm>
          <a:off x="8777475" y="598243"/>
          <a:ext cx="1141875" cy="114187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4CE05C03-5A4D-492E-9BC0-B2705A25FBB3}">
      <dsp:nvSpPr>
        <dsp:cNvPr id="0" name=""/>
        <dsp:cNvSpPr/>
      </dsp:nvSpPr>
      <dsp:spPr>
        <a:xfrm>
          <a:off x="7717162" y="2784119"/>
          <a:ext cx="3262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00150">
            <a:lnSpc>
              <a:spcPct val="90000"/>
            </a:lnSpc>
            <a:spcBef>
              <a:spcPct val="0"/>
            </a:spcBef>
            <a:spcAft>
              <a:spcPct val="35000"/>
            </a:spcAft>
            <a:buNone/>
            <a:defRPr cap="all"/>
          </a:pPr>
          <a:r>
            <a:rPr lang="en-US" sz="2700" kern="1200"/>
            <a:t>Random Forest</a:t>
          </a:r>
        </a:p>
      </dsp:txBody>
      <dsp:txXfrm>
        <a:off x="7717162" y="2784119"/>
        <a:ext cx="3262500"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2BE639-3254-4DC4-BC10-EEBAE1960F9F}">
      <dsp:nvSpPr>
        <dsp:cNvPr id="0" name=""/>
        <dsp:cNvSpPr/>
      </dsp:nvSpPr>
      <dsp:spPr>
        <a:xfrm>
          <a:off x="0" y="2158978"/>
          <a:ext cx="1777395" cy="708625"/>
        </a:xfrm>
        <a:prstGeom prst="rect">
          <a:avLst/>
        </a:prstGeom>
        <a:solidFill>
          <a:schemeClr val="accent2">
            <a:hueOff val="0"/>
            <a:satOff val="0"/>
            <a:lumOff val="0"/>
            <a:alphaOff val="0"/>
          </a:schemeClr>
        </a:solidFill>
        <a:ln w="22225" cap="rnd" cmpd="sng" algn="ctr">
          <a:solidFill>
            <a:schemeClr val="accent2">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126408" tIns="120904" rIns="126408" bIns="120904" numCol="1" spcCol="1270" anchor="ctr" anchorCtr="0">
          <a:noAutofit/>
        </a:bodyPr>
        <a:lstStyle/>
        <a:p>
          <a:pPr marL="0" lvl="0" indent="0" algn="ctr" defTabSz="755650">
            <a:lnSpc>
              <a:spcPct val="90000"/>
            </a:lnSpc>
            <a:spcBef>
              <a:spcPct val="0"/>
            </a:spcBef>
            <a:spcAft>
              <a:spcPct val="35000"/>
            </a:spcAft>
            <a:buNone/>
          </a:pPr>
          <a:r>
            <a:rPr lang="en-US" sz="1700" kern="1200" dirty="0"/>
            <a:t>Splitting Data/ Applying Models</a:t>
          </a:r>
        </a:p>
      </dsp:txBody>
      <dsp:txXfrm>
        <a:off x="0" y="2158978"/>
        <a:ext cx="1777395" cy="708625"/>
      </dsp:txXfrm>
    </dsp:sp>
    <dsp:sp modelId="{1C71600A-68FD-40C3-9E0C-A4C633566155}">
      <dsp:nvSpPr>
        <dsp:cNvPr id="0" name=""/>
        <dsp:cNvSpPr/>
      </dsp:nvSpPr>
      <dsp:spPr>
        <a:xfrm>
          <a:off x="1777395" y="2158978"/>
          <a:ext cx="5332186" cy="708625"/>
        </a:xfrm>
        <a:prstGeom prst="rect">
          <a:avLst/>
        </a:prstGeom>
        <a:solidFill>
          <a:schemeClr val="accent2">
            <a:tint val="40000"/>
            <a:alpha val="90000"/>
            <a:hueOff val="0"/>
            <a:satOff val="0"/>
            <a:lumOff val="0"/>
            <a:alphaOff val="0"/>
          </a:schemeClr>
        </a:solidFill>
        <a:ln w="22225" cap="rnd"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8162" tIns="165100" rIns="108162" bIns="165100" numCol="1" spcCol="1270" anchor="ctr" anchorCtr="0">
          <a:noAutofit/>
        </a:bodyPr>
        <a:lstStyle/>
        <a:p>
          <a:pPr marL="0" lvl="0" indent="0" algn="l" defTabSz="577850">
            <a:lnSpc>
              <a:spcPct val="90000"/>
            </a:lnSpc>
            <a:spcBef>
              <a:spcPct val="0"/>
            </a:spcBef>
            <a:spcAft>
              <a:spcPct val="35000"/>
            </a:spcAft>
            <a:buNone/>
          </a:pPr>
          <a:r>
            <a:rPr lang="en-US" sz="1300" kern="1200" dirty="0"/>
            <a:t>Sklearn,  Linear Reg., Multi Reg., Decision Tree, Random Forest, Polynomial, T-test,  Accuracy and Evaluation Tests</a:t>
          </a:r>
        </a:p>
      </dsp:txBody>
      <dsp:txXfrm>
        <a:off x="1777395" y="2158978"/>
        <a:ext cx="5332186" cy="708625"/>
      </dsp:txXfrm>
    </dsp:sp>
    <dsp:sp modelId="{4F53D204-9497-4ED7-BF34-C900B9CF0FAF}">
      <dsp:nvSpPr>
        <dsp:cNvPr id="0" name=""/>
        <dsp:cNvSpPr/>
      </dsp:nvSpPr>
      <dsp:spPr>
        <a:xfrm rot="10800000">
          <a:off x="0" y="1044322"/>
          <a:ext cx="1777395" cy="1089865"/>
        </a:xfrm>
        <a:prstGeom prst="upArrowCallout">
          <a:avLst>
            <a:gd name="adj1" fmla="val 5000"/>
            <a:gd name="adj2" fmla="val 10000"/>
            <a:gd name="adj3" fmla="val 15000"/>
            <a:gd name="adj4" fmla="val 64977"/>
          </a:avLst>
        </a:prstGeom>
        <a:solidFill>
          <a:schemeClr val="accent3">
            <a:hueOff val="0"/>
            <a:satOff val="0"/>
            <a:lumOff val="0"/>
            <a:alphaOff val="0"/>
          </a:schemeClr>
        </a:solidFill>
        <a:ln w="22225" cap="rnd" cmpd="sng" algn="ctr">
          <a:solidFill>
            <a:schemeClr val="accent3">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126408" tIns="120904" rIns="126408" bIns="120904" numCol="1" spcCol="1270" anchor="ctr" anchorCtr="0">
          <a:noAutofit/>
        </a:bodyPr>
        <a:lstStyle/>
        <a:p>
          <a:pPr marL="0" lvl="0" indent="0" algn="ctr" defTabSz="755650">
            <a:lnSpc>
              <a:spcPct val="90000"/>
            </a:lnSpc>
            <a:spcBef>
              <a:spcPct val="0"/>
            </a:spcBef>
            <a:spcAft>
              <a:spcPct val="35000"/>
            </a:spcAft>
            <a:buNone/>
          </a:pPr>
          <a:r>
            <a:rPr lang="en-US" sz="1700" kern="1200"/>
            <a:t>Data Exploration &amp; Visualization</a:t>
          </a:r>
        </a:p>
      </dsp:txBody>
      <dsp:txXfrm rot="-10800000">
        <a:off x="0" y="1044322"/>
        <a:ext cx="1777395" cy="708412"/>
      </dsp:txXfrm>
    </dsp:sp>
    <dsp:sp modelId="{654D4C5C-6443-4191-8D96-15611D8716A3}">
      <dsp:nvSpPr>
        <dsp:cNvPr id="0" name=""/>
        <dsp:cNvSpPr/>
      </dsp:nvSpPr>
      <dsp:spPr>
        <a:xfrm>
          <a:off x="1777395" y="1044286"/>
          <a:ext cx="5332186" cy="708412"/>
        </a:xfrm>
        <a:prstGeom prst="rect">
          <a:avLst/>
        </a:prstGeom>
        <a:solidFill>
          <a:schemeClr val="accent3">
            <a:tint val="40000"/>
            <a:alpha val="90000"/>
            <a:hueOff val="0"/>
            <a:satOff val="0"/>
            <a:lumOff val="0"/>
            <a:alphaOff val="0"/>
          </a:schemeClr>
        </a:solidFill>
        <a:ln w="22225" cap="rnd"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8162" tIns="165100" rIns="108162" bIns="165100" numCol="1" spcCol="1270" anchor="ctr" anchorCtr="0">
          <a:noAutofit/>
        </a:bodyPr>
        <a:lstStyle/>
        <a:p>
          <a:pPr marL="0" lvl="0" indent="0" algn="l" defTabSz="577850">
            <a:lnSpc>
              <a:spcPct val="90000"/>
            </a:lnSpc>
            <a:spcBef>
              <a:spcPct val="0"/>
            </a:spcBef>
            <a:spcAft>
              <a:spcPct val="35000"/>
            </a:spcAft>
            <a:buNone/>
          </a:pPr>
          <a:r>
            <a:rPr lang="en-US" sz="1300" kern="1200" dirty="0"/>
            <a:t>Pandas, Numpy, Matplotlib, Dataframe, Seaborn,</a:t>
          </a:r>
        </a:p>
      </dsp:txBody>
      <dsp:txXfrm>
        <a:off x="1777395" y="1044286"/>
        <a:ext cx="5332186" cy="708412"/>
      </dsp:txXfrm>
    </dsp:sp>
    <dsp:sp modelId="{24121828-579C-4983-B9D5-EE27B99FDBE7}">
      <dsp:nvSpPr>
        <dsp:cNvPr id="0" name=""/>
        <dsp:cNvSpPr/>
      </dsp:nvSpPr>
      <dsp:spPr>
        <a:xfrm rot="10800000">
          <a:off x="0" y="0"/>
          <a:ext cx="1777395" cy="1089865"/>
        </a:xfrm>
        <a:prstGeom prst="upArrowCallout">
          <a:avLst>
            <a:gd name="adj1" fmla="val 5000"/>
            <a:gd name="adj2" fmla="val 10000"/>
            <a:gd name="adj3" fmla="val 15000"/>
            <a:gd name="adj4" fmla="val 64977"/>
          </a:avLst>
        </a:prstGeom>
        <a:solidFill>
          <a:schemeClr val="accent4">
            <a:hueOff val="0"/>
            <a:satOff val="0"/>
            <a:lumOff val="0"/>
            <a:alphaOff val="0"/>
          </a:schemeClr>
        </a:solidFill>
        <a:ln w="22225" cap="rnd" cmpd="sng" algn="ctr">
          <a:solidFill>
            <a:schemeClr val="accent4">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126408" tIns="120904" rIns="126408" bIns="120904" numCol="1" spcCol="1270" anchor="ctr" anchorCtr="0">
          <a:noAutofit/>
        </a:bodyPr>
        <a:lstStyle/>
        <a:p>
          <a:pPr marL="0" lvl="0" indent="0" algn="ctr" defTabSz="755650">
            <a:lnSpc>
              <a:spcPct val="90000"/>
            </a:lnSpc>
            <a:spcBef>
              <a:spcPct val="0"/>
            </a:spcBef>
            <a:spcAft>
              <a:spcPct val="35000"/>
            </a:spcAft>
            <a:buNone/>
          </a:pPr>
          <a:r>
            <a:rPr lang="en-US" sz="1700" kern="1200"/>
            <a:t>Data Cleaning</a:t>
          </a:r>
        </a:p>
      </dsp:txBody>
      <dsp:txXfrm rot="-10800000">
        <a:off x="0" y="0"/>
        <a:ext cx="1777395" cy="708412"/>
      </dsp:txXfrm>
    </dsp:sp>
    <dsp:sp modelId="{C6257E8F-7675-4C8E-879E-8BD43600BD26}">
      <dsp:nvSpPr>
        <dsp:cNvPr id="0" name=""/>
        <dsp:cNvSpPr/>
      </dsp:nvSpPr>
      <dsp:spPr>
        <a:xfrm>
          <a:off x="1777395" y="0"/>
          <a:ext cx="5332186" cy="708412"/>
        </a:xfrm>
        <a:prstGeom prst="rect">
          <a:avLst/>
        </a:prstGeom>
        <a:solidFill>
          <a:schemeClr val="accent4">
            <a:tint val="40000"/>
            <a:alpha val="90000"/>
            <a:hueOff val="0"/>
            <a:satOff val="0"/>
            <a:lumOff val="0"/>
            <a:alphaOff val="0"/>
          </a:schemeClr>
        </a:solidFill>
        <a:ln w="22225" cap="rnd"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8162" tIns="165100" rIns="108162" bIns="165100" numCol="1" spcCol="1270" anchor="ctr" anchorCtr="0">
          <a:noAutofit/>
        </a:bodyPr>
        <a:lstStyle/>
        <a:p>
          <a:pPr marL="0" lvl="0" indent="0" algn="l" defTabSz="577850">
            <a:lnSpc>
              <a:spcPct val="90000"/>
            </a:lnSpc>
            <a:spcBef>
              <a:spcPct val="0"/>
            </a:spcBef>
            <a:spcAft>
              <a:spcPct val="35000"/>
            </a:spcAft>
            <a:buNone/>
          </a:pPr>
          <a:r>
            <a:rPr lang="en-US" sz="1300" kern="1200" dirty="0"/>
            <a:t>Pandas</a:t>
          </a:r>
        </a:p>
      </dsp:txBody>
      <dsp:txXfrm>
        <a:off x="1777395" y="0"/>
        <a:ext cx="5332186" cy="708412"/>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xml><?xml version="1.0" encoding="utf-8"?>
<dgm:layoutDef xmlns:dgm="http://schemas.openxmlformats.org/drawingml/2006/diagram" xmlns:a="http://schemas.openxmlformats.org/drawingml/2006/main" uniqueId="urn:microsoft.com/office/officeart/2016/7/layout/VerticalDownArrowProcess">
  <dgm:title val="Vertical Down Arrow Process"/>
  <dgm:desc val="Use to show a progression; a timeline; sequential steps in a task, process, or workflow; or to emphasize movement or direction. Level 1 text appears inside an arrow shape while Level 2 text appears below the arrow shapes."/>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2" destOrd="0"/>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36"/>
      <dgm:constr type="primFontSz" for="des" forName="parentTextArrow" refType="primFontSz" refFor="des" refForName="parentTextBox" op="equ"/>
      <dgm:constr type="primFontSz" for="des" forName="descendantArrow" val="24"/>
      <dgm:constr type="primFontSz" for="des" forName="descendantArrow" refType="primFontSz" refFor="des" refForName="parentTextArrow" op="lte"/>
      <dgm:constr type="primFontSz" for="des" forName="descendantBox" refType="primFontSz" refFor="des" refForName="parentTextArrow" op="lte"/>
      <dgm:constr type="primFontSz" for="des" forName="descendantBox" refType="primFontSz" refFor="des" refForName="parentTextBox" op="lte"/>
      <dgm:constr type="primFontSz" for="des" forName="descendantArrow" refType="primFontSz" refFor="des" refForName="parentTextBox" op="lte"/>
      <dgm:constr type="primFontSz" for="des" forName="descendantBox" refType="primFontSz" refFor="des" refForName="descendan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onstrLst>
              <dgm:constr type="w" for="ch" forName="parentTextBox" refType="w" fact="0.25"/>
              <dgm:constr type="h" for="ch" forName="parentTextBox" refType="h"/>
              <dgm:constr type="t" for="ch" forName="parentTextBox"/>
              <dgm:constr type="w" for="ch" forName="descendantBox" refType="w" fact="0.75"/>
              <dgm:constr type="l" for="ch" forName="descendantBox" refType="w" fact="0.25"/>
              <dgm:constr type="b" for="ch" forName="descendantBox" refType="h"/>
              <dgm:constr type="h" for="ch" forName="descendantBox" refType="h"/>
            </dgm:constrLst>
            <dgm:ruleLst/>
            <dgm:layoutNode name="parentTextBox" styleLbl="alignNode1">
              <dgm:alg type="tx"/>
              <dgm:shape xmlns:r="http://schemas.openxmlformats.org/officeDocument/2006/relationships" type="rect" r:blip="">
                <dgm:adjLst/>
              </dgm:shape>
              <dgm:presOf axis="self"/>
              <dgm:constrLst>
                <dgm:constr type="primFontSz" refType="h" op="lte" fact="0.5"/>
                <dgm:constr type="lMarg" refType="w" fact="0.2016"/>
                <dgm:constr type="rMarg" refType="w" fact="0.2016"/>
              </dgm:constrLst>
              <dgm:ruleLst>
                <dgm:rule type="primFontSz" val="13" fact="NaN" max="NaN"/>
              </dgm:ruleLst>
            </dgm:layoutNode>
            <dgm:layoutNode name="descendantBox" styleLbl="bgAccFollowNode1">
              <dgm:alg type="tx">
                <dgm:param type="stBulletLvl" val="0"/>
                <dgm:param type="parTxLTRAlign" val="l"/>
              </dgm:alg>
              <dgm:shape xmlns:r="http://schemas.openxmlformats.org/officeDocument/2006/relationships" type="rect" r:blip="">
                <dgm:adjLst/>
              </dgm:shape>
              <dgm:presOf/>
              <dgm:constrLst>
                <dgm:constr type="tMarg" refType="primFontSz"/>
                <dgm:constr type="bMarg" refType="primFontSz"/>
                <dgm:constr type="lMarg" refType="w" fact="0.0575"/>
                <dgm:constr type="rMarg" refType="w" fact="0.0575"/>
              </dgm:constrLst>
              <dgm:presOf axis="des" ptType="node"/>
              <dgm:ruleLst>
                <dgm:rule type="primFontSz" val="11" fact="NaN" max="NaN"/>
              </dgm:ruleLst>
            </dgm:layoutNode>
          </dgm:layoutNode>
        </dgm:if>
        <dgm:else name="Name17">
          <dgm:layoutNode name="arrowAndChildren">
            <dgm:alg type="composite"/>
            <dgm:shape xmlns:r="http://schemas.openxmlformats.org/officeDocument/2006/relationships" r:blip="">
              <dgm:adjLst/>
            </dgm:shape>
            <dgm:presOf/>
            <dgm:constrLst>
              <dgm:constr type="w" for="ch" forName="parentTextArrow" refType="w" fact="0.25"/>
              <dgm:constr type="t" for="ch" forName="parentTextArrow"/>
              <dgm:constr type="h" for="ch" forName="parentTextArrow" refType="h" fact="0.65"/>
              <dgm:constr type="w" for="ch" forName="arrow" refType="w" fact="0.25"/>
              <dgm:constr type="h" for="ch" forName="arrow" refType="h"/>
              <dgm:constr type="l" for="ch" forName="descendantArrow" refType="w" fact="0.25"/>
              <dgm:constr type="w" for="ch" forName="descendantArrow" refType="w" fact="0.75"/>
              <dgm:constr type="b" for="ch" forName="descendantArrow" refType="h" fact="0.65"/>
              <dgm:constr type="h" for="ch" forName="descendantArrow" refType="h" fact="0.65"/>
            </dgm:constrLst>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constr type="primFontSz" refType="h" op="lte" fact="0.5"/>
                <dgm:constr type="lMarg" refType="w" fact="0.2016"/>
                <dgm:constr type="rMarg" refType="w" fact="0.2016"/>
              </dgm:constrLst>
              <dgm:ruleLst>
                <dgm:rule type="primFontSz" val="13" fact="NaN" max="NaN"/>
              </dgm:ruleLst>
            </dgm:layoutNode>
            <dgm:layoutNode name="arrow" styleLbl="alignNode1">
              <dgm:alg type="sp"/>
              <dgm:shape xmlns:r="http://schemas.openxmlformats.org/officeDocument/2006/relationships" rot="180" type="upArrowCallout" r:blip="">
                <dgm:adjLst>
                  <dgm:adj idx="1" val="0.05"/>
                  <dgm:adj idx="2" val="0.1"/>
                  <dgm:adj idx="3" val="0.15"/>
                </dgm:adjLst>
              </dgm:shape>
              <dgm:presOf axis="self"/>
              <dgm:constrLst/>
              <dgm:ruleLst/>
            </dgm:layoutNode>
            <dgm:layoutNode name="descendantArrow" styleLbl="bgAccFollowNode1">
              <dgm:alg type="tx">
                <dgm:param type="stBulletLvl" val="0"/>
                <dgm:param type="parTxLTRAlign" val="l"/>
              </dgm:alg>
              <dgm:shape xmlns:r="http://schemas.openxmlformats.org/officeDocument/2006/relationships" type="rect" r:blip="">
                <dgm:adjLst/>
              </dgm:shape>
              <dgm:presOf axis="des" ptType="node"/>
              <dgm:constrLst>
                <dgm:constr type="tMarg" refType="primFontSz"/>
                <dgm:constr type="bMarg" refType="primFontSz"/>
                <dgm:constr type="lMarg" refType="w" fact="0.0575"/>
                <dgm:constr type="rMarg" refType="w" fact="0.0575"/>
              </dgm:constrLst>
              <dgm:ruleLst>
                <dgm:rule type="primFontSz" val="11" fact="NaN" max="NaN"/>
              </dgm:ruleLst>
            </dgm:layoutNod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5C20BB3-3CCB-4FE5-991B-82F6BCB48AF3}" type="datetimeFigureOut">
              <a:rPr lang="en-US" smtClean="0"/>
              <a:t>5/5/2021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0746DE6-3336-457D-A091-FA20AC1C536E}" type="slidenum">
              <a:rPr lang="en-US" smtClean="0"/>
              <a:t>‹#›</a:t>
            </a:fld>
            <a:endParaRPr lang="en-US"/>
          </a:p>
        </p:txBody>
      </p:sp>
    </p:spTree>
    <p:extLst>
      <p:ext uri="{BB962C8B-B14F-4D97-AF65-F5344CB8AC3E}">
        <p14:creationId xmlns:p14="http://schemas.microsoft.com/office/powerpoint/2010/main" val="8117704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0746DE6-3336-457D-A091-FA20AC1C536E}" type="slidenum">
              <a:rPr lang="en-US" smtClean="0"/>
              <a:t>1</a:t>
            </a:fld>
            <a:endParaRPr lang="en-US"/>
          </a:p>
        </p:txBody>
      </p:sp>
    </p:spTree>
    <p:extLst>
      <p:ext uri="{BB962C8B-B14F-4D97-AF65-F5344CB8AC3E}">
        <p14:creationId xmlns:p14="http://schemas.microsoft.com/office/powerpoint/2010/main" val="1398705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0746DE6-3336-457D-A091-FA20AC1C536E}" type="slidenum">
              <a:rPr lang="en-US" smtClean="0"/>
              <a:t>20</a:t>
            </a:fld>
            <a:endParaRPr lang="en-US"/>
          </a:p>
        </p:txBody>
      </p:sp>
    </p:spTree>
    <p:extLst>
      <p:ext uri="{BB962C8B-B14F-4D97-AF65-F5344CB8AC3E}">
        <p14:creationId xmlns:p14="http://schemas.microsoft.com/office/powerpoint/2010/main" val="16752081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0746DE6-3336-457D-A091-FA20AC1C536E}" type="slidenum">
              <a:rPr lang="en-US" smtClean="0"/>
              <a:t>26</a:t>
            </a:fld>
            <a:endParaRPr lang="en-US"/>
          </a:p>
        </p:txBody>
      </p:sp>
    </p:spTree>
    <p:extLst>
      <p:ext uri="{BB962C8B-B14F-4D97-AF65-F5344CB8AC3E}">
        <p14:creationId xmlns:p14="http://schemas.microsoft.com/office/powerpoint/2010/main" val="8905210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0746DE6-3336-457D-A091-FA20AC1C536E}" type="slidenum">
              <a:rPr lang="en-US" smtClean="0"/>
              <a:t>28</a:t>
            </a:fld>
            <a:endParaRPr lang="en-US"/>
          </a:p>
        </p:txBody>
      </p:sp>
    </p:spTree>
    <p:extLst>
      <p:ext uri="{BB962C8B-B14F-4D97-AF65-F5344CB8AC3E}">
        <p14:creationId xmlns:p14="http://schemas.microsoft.com/office/powerpoint/2010/main" val="29748765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0746DE6-3336-457D-A091-FA20AC1C536E}" type="slidenum">
              <a:rPr lang="en-US" smtClean="0"/>
              <a:t>5</a:t>
            </a:fld>
            <a:endParaRPr lang="en-US"/>
          </a:p>
        </p:txBody>
      </p:sp>
    </p:spTree>
    <p:extLst>
      <p:ext uri="{BB962C8B-B14F-4D97-AF65-F5344CB8AC3E}">
        <p14:creationId xmlns:p14="http://schemas.microsoft.com/office/powerpoint/2010/main" val="10436547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0746DE6-3336-457D-A091-FA20AC1C536E}" type="slidenum">
              <a:rPr lang="en-US" smtClean="0"/>
              <a:t>9</a:t>
            </a:fld>
            <a:endParaRPr lang="en-US"/>
          </a:p>
        </p:txBody>
      </p:sp>
    </p:spTree>
    <p:extLst>
      <p:ext uri="{BB962C8B-B14F-4D97-AF65-F5344CB8AC3E}">
        <p14:creationId xmlns:p14="http://schemas.microsoft.com/office/powerpoint/2010/main" val="21254504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0746DE6-3336-457D-A091-FA20AC1C536E}" type="slidenum">
              <a:rPr lang="en-US" smtClean="0"/>
              <a:t>10</a:t>
            </a:fld>
            <a:endParaRPr lang="en-US"/>
          </a:p>
        </p:txBody>
      </p:sp>
    </p:spTree>
    <p:extLst>
      <p:ext uri="{BB962C8B-B14F-4D97-AF65-F5344CB8AC3E}">
        <p14:creationId xmlns:p14="http://schemas.microsoft.com/office/powerpoint/2010/main" val="24600230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0746DE6-3336-457D-A091-FA20AC1C536E}" type="slidenum">
              <a:rPr lang="en-US" smtClean="0"/>
              <a:t>14</a:t>
            </a:fld>
            <a:endParaRPr lang="en-US"/>
          </a:p>
        </p:txBody>
      </p:sp>
    </p:spTree>
    <p:extLst>
      <p:ext uri="{BB962C8B-B14F-4D97-AF65-F5344CB8AC3E}">
        <p14:creationId xmlns:p14="http://schemas.microsoft.com/office/powerpoint/2010/main" val="35981362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0746DE6-3336-457D-A091-FA20AC1C536E}" type="slidenum">
              <a:rPr lang="en-US" smtClean="0"/>
              <a:t>15</a:t>
            </a:fld>
            <a:endParaRPr lang="en-US"/>
          </a:p>
        </p:txBody>
      </p:sp>
    </p:spTree>
    <p:extLst>
      <p:ext uri="{BB962C8B-B14F-4D97-AF65-F5344CB8AC3E}">
        <p14:creationId xmlns:p14="http://schemas.microsoft.com/office/powerpoint/2010/main" val="40304785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0746DE6-3336-457D-A091-FA20AC1C536E}" type="slidenum">
              <a:rPr lang="en-US" smtClean="0"/>
              <a:t>17</a:t>
            </a:fld>
            <a:endParaRPr lang="en-US"/>
          </a:p>
        </p:txBody>
      </p:sp>
    </p:spTree>
    <p:extLst>
      <p:ext uri="{BB962C8B-B14F-4D97-AF65-F5344CB8AC3E}">
        <p14:creationId xmlns:p14="http://schemas.microsoft.com/office/powerpoint/2010/main" val="29539385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0746DE6-3336-457D-A091-FA20AC1C536E}" type="slidenum">
              <a:rPr lang="en-US" smtClean="0"/>
              <a:t>18</a:t>
            </a:fld>
            <a:endParaRPr lang="en-US"/>
          </a:p>
        </p:txBody>
      </p:sp>
    </p:spTree>
    <p:extLst>
      <p:ext uri="{BB962C8B-B14F-4D97-AF65-F5344CB8AC3E}">
        <p14:creationId xmlns:p14="http://schemas.microsoft.com/office/powerpoint/2010/main" val="27535846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0746DE6-3336-457D-A091-FA20AC1C536E}" type="slidenum">
              <a:rPr lang="en-US" smtClean="0"/>
              <a:t>19</a:t>
            </a:fld>
            <a:endParaRPr lang="en-US"/>
          </a:p>
        </p:txBody>
      </p:sp>
    </p:spTree>
    <p:extLst>
      <p:ext uri="{BB962C8B-B14F-4D97-AF65-F5344CB8AC3E}">
        <p14:creationId xmlns:p14="http://schemas.microsoft.com/office/powerpoint/2010/main" val="6462665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B61BEF0D-F0BB-DE4B-95CE-6DB70DBA9567}" type="datetimeFigureOut">
              <a:rPr lang="en-US" dirty="0"/>
              <a:pPr/>
              <a:t>5/5/2021</a:t>
            </a:fld>
            <a:endParaRPr lang="en-US" dirty="0"/>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extLst>
      <p:ext uri="{BB962C8B-B14F-4D97-AF65-F5344CB8AC3E}">
        <p14:creationId xmlns:p14="http://schemas.microsoft.com/office/powerpoint/2010/main" val="2829121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3880532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B61BEF0D-F0BB-DE4B-95CE-6DB70DBA9567}" type="datetimeFigureOut">
              <a:rPr lang="en-US" dirty="0"/>
              <a:pPr/>
              <a:t>5/5/2021</a:t>
            </a:fld>
            <a:endParaRPr lang="en-US" dirty="0"/>
          </a:p>
        </p:txBody>
      </p:sp>
      <p:sp>
        <p:nvSpPr>
          <p:cNvPr id="5" name="Footer Placeholder 4"/>
          <p:cNvSpPr>
            <a:spLocks noGrp="1"/>
          </p:cNvSpPr>
          <p:nvPr>
            <p:ph type="ftr" sz="quarter" idx="11"/>
          </p:nvPr>
        </p:nvSpPr>
        <p:spPr>
          <a:xfrm>
            <a:off x="774923" y="5951811"/>
            <a:ext cx="7896279" cy="365125"/>
          </a:xfrm>
        </p:spPr>
        <p:txBody>
          <a:bodyPr/>
          <a:lstStyle/>
          <a:p>
            <a:endParaRPr lang="en-US" dirty="0"/>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extLst>
      <p:ext uri="{BB962C8B-B14F-4D97-AF65-F5344CB8AC3E}">
        <p14:creationId xmlns:p14="http://schemas.microsoft.com/office/powerpoint/2010/main" val="20803896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558300" y="5956137"/>
            <a:ext cx="1052508" cy="365125"/>
          </a:xfrm>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8937101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dirty="0"/>
              <a:pPr/>
              <a:t>5/5/2021</a:t>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extLst>
      <p:ext uri="{BB962C8B-B14F-4D97-AF65-F5344CB8AC3E}">
        <p14:creationId xmlns:p14="http://schemas.microsoft.com/office/powerpoint/2010/main" val="1826146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5/5/2021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7066714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5/5/2021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6820738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5/5/2021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2897412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5/5/2021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5384915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dirty="0"/>
              <a:pPr/>
              <a:t>5/5/2021</a:t>
            </a:fld>
            <a:endParaRPr lang="en-US" dirty="0"/>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extLst>
      <p:ext uri="{BB962C8B-B14F-4D97-AF65-F5344CB8AC3E}">
        <p14:creationId xmlns:p14="http://schemas.microsoft.com/office/powerpoint/2010/main" val="852782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5/5/2021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7925417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B61BEF0D-F0BB-DE4B-95CE-6DB70DBA9567}" type="datetimeFigureOut">
              <a:rPr lang="en-US" dirty="0"/>
              <a:pPr/>
              <a:t>5/5/2021</a:t>
            </a:fld>
            <a:endParaRPr lang="en-US" dirty="0"/>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dirty="0"/>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D57F1E4F-1CFF-5643-939E-217C01CDF565}" type="slidenum">
              <a:rPr lang="en-US" dirty="0"/>
              <a:pPr/>
              <a:t>‹#›</a:t>
            </a:fld>
            <a:endParaRPr lang="en-US" dirty="0"/>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6608800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png"/><Relationship Id="rId5" Type="http://schemas.openxmlformats.org/officeDocument/2006/relationships/image" Target="../media/image1.jpe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2.png"/><Relationship Id="rId5" Type="http://schemas.openxmlformats.org/officeDocument/2006/relationships/image" Target="../media/image15.png"/><Relationship Id="rId4" Type="http://schemas.openxmlformats.org/officeDocument/2006/relationships/notesSlide" Target="../notesSlides/notesSlide4.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18.jpeg"/><Relationship Id="rId5" Type="http://schemas.openxmlformats.org/officeDocument/2006/relationships/image" Target="../media/image17.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2.png"/><Relationship Id="rId5" Type="http://schemas.openxmlformats.org/officeDocument/2006/relationships/image" Target="../media/image20.pn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2.png"/><Relationship Id="rId5" Type="http://schemas.openxmlformats.org/officeDocument/2006/relationships/image" Target="../media/image22.png"/><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2.png"/><Relationship Id="rId5" Type="http://schemas.openxmlformats.org/officeDocument/2006/relationships/image" Target="../media/image23.png"/><Relationship Id="rId4" Type="http://schemas.openxmlformats.org/officeDocument/2006/relationships/notesSlide" Target="../notesSlides/notesSlide5.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notesSlide" Target="../notesSlides/notesSlide6.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6.m4a"/><Relationship Id="rId1" Type="http://schemas.microsoft.com/office/2007/relationships/media" Target="../media/media16.m4a"/><Relationship Id="rId5" Type="http://schemas.openxmlformats.org/officeDocument/2006/relationships/image" Target="../media/image2.png"/><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17.m4a"/><Relationship Id="rId1" Type="http://schemas.microsoft.com/office/2007/relationships/media" Target="../media/media17.m4a"/><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notesSlide" Target="../notesSlides/notesSlide7.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18.m4a"/><Relationship Id="rId1" Type="http://schemas.microsoft.com/office/2007/relationships/media" Target="../media/media18.m4a"/><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notesSlide" Target="../notesSlides/notesSlide8.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19.m4a"/><Relationship Id="rId1" Type="http://schemas.microsoft.com/office/2007/relationships/media" Target="../media/media19.m4a"/><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notesSlide" Target="../notesSlides/notesSlide9.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2.png"/><Relationship Id="rId5" Type="http://schemas.openxmlformats.org/officeDocument/2006/relationships/hyperlink" Target="https://github.com/schirko" TargetMode="External"/><Relationship Id="rId4" Type="http://schemas.openxmlformats.org/officeDocument/2006/relationships/hyperlink" Target="https://sschirko.edublogs.org/" TargetMode="External"/></Relationships>
</file>

<file path=ppt/slides/_rels/slide20.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slideLayout" Target="../slideLayouts/slideLayout2.xml"/><Relationship Id="rId7" Type="http://schemas.openxmlformats.org/officeDocument/2006/relationships/image" Target="../media/image35.png"/><Relationship Id="rId2" Type="http://schemas.openxmlformats.org/officeDocument/2006/relationships/audio" Target="../media/media20.m4a"/><Relationship Id="rId1" Type="http://schemas.microsoft.com/office/2007/relationships/media" Target="../media/media20.m4a"/><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notesSlide" Target="../notesSlides/notesSlide10.xml"/><Relationship Id="rId9" Type="http://schemas.openxmlformats.org/officeDocument/2006/relationships/image" Target="../media/image2.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1.m4a"/><Relationship Id="rId1" Type="http://schemas.microsoft.com/office/2007/relationships/media" Target="../media/media21.m4a"/><Relationship Id="rId5" Type="http://schemas.openxmlformats.org/officeDocument/2006/relationships/image" Target="../media/image2.png"/><Relationship Id="rId4" Type="http://schemas.openxmlformats.org/officeDocument/2006/relationships/image" Target="../media/image37.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2.m4a"/><Relationship Id="rId1" Type="http://schemas.microsoft.com/office/2007/relationships/media" Target="../media/media22.m4a"/><Relationship Id="rId6" Type="http://schemas.openxmlformats.org/officeDocument/2006/relationships/image" Target="../media/image2.png"/><Relationship Id="rId5" Type="http://schemas.openxmlformats.org/officeDocument/2006/relationships/image" Target="../media/image39.png"/><Relationship Id="rId4" Type="http://schemas.openxmlformats.org/officeDocument/2006/relationships/image" Target="../media/image38.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3.m4a"/><Relationship Id="rId1" Type="http://schemas.microsoft.com/office/2007/relationships/media" Target="../media/media23.m4a"/><Relationship Id="rId6" Type="http://schemas.openxmlformats.org/officeDocument/2006/relationships/image" Target="../media/image2.png"/><Relationship Id="rId5" Type="http://schemas.openxmlformats.org/officeDocument/2006/relationships/image" Target="../media/image41.png"/><Relationship Id="rId4" Type="http://schemas.openxmlformats.org/officeDocument/2006/relationships/image" Target="../media/image40.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4.m4a"/><Relationship Id="rId1" Type="http://schemas.microsoft.com/office/2007/relationships/media" Target="../media/media24.m4a"/><Relationship Id="rId6" Type="http://schemas.openxmlformats.org/officeDocument/2006/relationships/image" Target="../media/image2.png"/><Relationship Id="rId5" Type="http://schemas.openxmlformats.org/officeDocument/2006/relationships/image" Target="../media/image43.png"/><Relationship Id="rId4" Type="http://schemas.openxmlformats.org/officeDocument/2006/relationships/image" Target="../media/image42.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5.m4a"/><Relationship Id="rId1" Type="http://schemas.microsoft.com/office/2007/relationships/media" Target="../media/media25.m4a"/><Relationship Id="rId6" Type="http://schemas.openxmlformats.org/officeDocument/2006/relationships/image" Target="../media/image2.png"/><Relationship Id="rId5" Type="http://schemas.openxmlformats.org/officeDocument/2006/relationships/image" Target="../media/image45.png"/><Relationship Id="rId4" Type="http://schemas.openxmlformats.org/officeDocument/2006/relationships/image" Target="../media/image44.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image" Target="../media/image2.png"/><Relationship Id="rId2" Type="http://schemas.openxmlformats.org/officeDocument/2006/relationships/audio" Target="../media/media26.m4a"/><Relationship Id="rId1" Type="http://schemas.microsoft.com/office/2007/relationships/media" Target="../media/media26.m4a"/><Relationship Id="rId6" Type="http://schemas.openxmlformats.org/officeDocument/2006/relationships/image" Target="../media/image18.jpeg"/><Relationship Id="rId5" Type="http://schemas.openxmlformats.org/officeDocument/2006/relationships/image" Target="../media/image46.png"/><Relationship Id="rId4" Type="http://schemas.openxmlformats.org/officeDocument/2006/relationships/notesSlide" Target="../notesSlides/notesSlide11.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27.m4a"/><Relationship Id="rId1" Type="http://schemas.microsoft.com/office/2007/relationships/media" Target="../media/media27.m4a"/><Relationship Id="rId5" Type="http://schemas.openxmlformats.org/officeDocument/2006/relationships/image" Target="../media/image2.png"/><Relationship Id="rId4" Type="http://schemas.openxmlformats.org/officeDocument/2006/relationships/image" Target="../media/image47.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28.m4a"/><Relationship Id="rId1" Type="http://schemas.microsoft.com/office/2007/relationships/media" Target="../media/media28.m4a"/><Relationship Id="rId5" Type="http://schemas.openxmlformats.org/officeDocument/2006/relationships/image" Target="../media/image2.png"/><Relationship Id="rId4" Type="http://schemas.openxmlformats.org/officeDocument/2006/relationships/notesSlide" Target="../notesSlides/notesSlide12.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29.m4a"/><Relationship Id="rId1" Type="http://schemas.microsoft.com/office/2007/relationships/media" Target="../media/media29.m4a"/><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30.m4a"/><Relationship Id="rId1" Type="http://schemas.microsoft.com/office/2007/relationships/media" Target="../media/media30.m4a"/><Relationship Id="rId5" Type="http://schemas.openxmlformats.org/officeDocument/2006/relationships/image" Target="../media/image2.png"/><Relationship Id="rId4" Type="http://schemas.openxmlformats.org/officeDocument/2006/relationships/image" Target="../media/image48.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2.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slideLayout" Target="../slideLayouts/slideLayout2.xml"/><Relationship Id="rId7" Type="http://schemas.openxmlformats.org/officeDocument/2006/relationships/diagramQuickStyle" Target="../diagrams/quickStyle1.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diagramLayout" Target="../diagrams/layout1.xml"/><Relationship Id="rId5" Type="http://schemas.openxmlformats.org/officeDocument/2006/relationships/diagramData" Target="../diagrams/data1.xml"/><Relationship Id="rId10" Type="http://schemas.openxmlformats.org/officeDocument/2006/relationships/image" Target="../media/image2.png"/><Relationship Id="rId4" Type="http://schemas.openxmlformats.org/officeDocument/2006/relationships/notesSlide" Target="../notesSlides/notesSlide2.xml"/><Relationship Id="rId9" Type="http://schemas.microsoft.com/office/2007/relationships/diagramDrawing" Target="../diagrams/drawing1.xml"/></Relationships>
</file>

<file path=ppt/slides/_rels/slide6.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slideLayout" Target="../slideLayouts/slideLayout2.xml"/><Relationship Id="rId7" Type="http://schemas.openxmlformats.org/officeDocument/2006/relationships/diagramColors" Target="../diagrams/colors2.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diagramQuickStyle" Target="../diagrams/quickStyle2.xml"/><Relationship Id="rId5" Type="http://schemas.openxmlformats.org/officeDocument/2006/relationships/diagramLayout" Target="../diagrams/layout2.xml"/><Relationship Id="rId10" Type="http://schemas.openxmlformats.org/officeDocument/2006/relationships/image" Target="../media/image2.png"/><Relationship Id="rId4" Type="http://schemas.openxmlformats.org/officeDocument/2006/relationships/diagramData" Target="../diagrams/data2.xml"/><Relationship Id="rId9"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2.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notesSlide" Target="../notesSlides/notesSlide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 name="Rectangle 50">
            <a:extLst>
              <a:ext uri="{FF2B5EF4-FFF2-40B4-BE49-F238E27FC236}">
                <a16:creationId xmlns:a16="http://schemas.microsoft.com/office/drawing/2014/main" id="{FAAAB002-E48E-4009-828A-511F7A8280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10" descr="Premium Photo | Happy diverse people united together">
            <a:extLst>
              <a:ext uri="{FF2B5EF4-FFF2-40B4-BE49-F238E27FC236}">
                <a16:creationId xmlns:a16="http://schemas.microsoft.com/office/drawing/2014/main" id="{B234D50E-9396-4535-B651-4B7CD209FF8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28571"/>
          <a:stretch/>
        </p:blipFill>
        <p:spPr bwMode="auto">
          <a:xfrm>
            <a:off x="20" y="-49686"/>
            <a:ext cx="12191980" cy="6857990"/>
          </a:xfrm>
          <a:prstGeom prst="rect">
            <a:avLst/>
          </a:prstGeom>
          <a:noFill/>
          <a:extLst>
            <a:ext uri="{909E8E84-426E-40DD-AFC4-6F175D3DCCD1}">
              <a14:hiddenFill xmlns:a14="http://schemas.microsoft.com/office/drawing/2010/main">
                <a:solidFill>
                  <a:srgbClr val="FFFFFF"/>
                </a:solidFill>
              </a14:hiddenFill>
            </a:ext>
          </a:extLst>
        </p:spPr>
      </p:pic>
      <p:grpSp>
        <p:nvGrpSpPr>
          <p:cNvPr id="53" name="Group 52">
            <a:extLst>
              <a:ext uri="{FF2B5EF4-FFF2-40B4-BE49-F238E27FC236}">
                <a16:creationId xmlns:a16="http://schemas.microsoft.com/office/drawing/2014/main" id="{D74D7E9A-D874-4F02-8A2D-F9CD2205913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38067" y="423123"/>
            <a:ext cx="4216219" cy="5935132"/>
            <a:chOff x="438068" y="457200"/>
            <a:chExt cx="3703320" cy="5935132"/>
          </a:xfrm>
        </p:grpSpPr>
        <p:sp>
          <p:nvSpPr>
            <p:cNvPr id="54" name="Rectangle 53">
              <a:extLst>
                <a:ext uri="{FF2B5EF4-FFF2-40B4-BE49-F238E27FC236}">
                  <a16:creationId xmlns:a16="http://schemas.microsoft.com/office/drawing/2014/main" id="{FDF32581-CAA1-43C6-8532-DC56C8435C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618067"/>
              <a:ext cx="3702134" cy="5774265"/>
            </a:xfrm>
            <a:prstGeom prst="rect">
              <a:avLst/>
            </a:prstGeom>
            <a:solidFill>
              <a:schemeClr val="accent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55" name="Rectangle 54">
              <a:extLst>
                <a:ext uri="{FF2B5EF4-FFF2-40B4-BE49-F238E27FC236}">
                  <a16:creationId xmlns:a16="http://schemas.microsoft.com/office/drawing/2014/main" id="{97EF55D5-23F0-4398-B16B-AEF5778C30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grpSp>
      <p:sp>
        <p:nvSpPr>
          <p:cNvPr id="4" name="Title 3">
            <a:extLst>
              <a:ext uri="{FF2B5EF4-FFF2-40B4-BE49-F238E27FC236}">
                <a16:creationId xmlns:a16="http://schemas.microsoft.com/office/drawing/2014/main" id="{170748ED-FB58-41D5-8703-87FDCBE24441}"/>
              </a:ext>
            </a:extLst>
          </p:cNvPr>
          <p:cNvSpPr>
            <a:spLocks noGrp="1"/>
          </p:cNvSpPr>
          <p:nvPr>
            <p:ph type="title"/>
          </p:nvPr>
        </p:nvSpPr>
        <p:spPr>
          <a:xfrm>
            <a:off x="601330" y="1006955"/>
            <a:ext cx="3971396" cy="3581087"/>
          </a:xfrm>
        </p:spPr>
        <p:txBody>
          <a:bodyPr vert="horz" lIns="91440" tIns="45720" rIns="91440" bIns="45720" rtlCol="0" anchor="ctr">
            <a:noAutofit/>
          </a:bodyPr>
          <a:lstStyle/>
          <a:p>
            <a:r>
              <a:rPr lang="en-US" sz="3200" dirty="0">
                <a:solidFill>
                  <a:schemeClr val="accent2"/>
                </a:solidFill>
              </a:rPr>
              <a:t>Understanding &amp; Predicting Life Expectancy</a:t>
            </a:r>
          </a:p>
        </p:txBody>
      </p:sp>
      <p:sp>
        <p:nvSpPr>
          <p:cNvPr id="18" name="Subtitle 2">
            <a:extLst>
              <a:ext uri="{FF2B5EF4-FFF2-40B4-BE49-F238E27FC236}">
                <a16:creationId xmlns:a16="http://schemas.microsoft.com/office/drawing/2014/main" id="{D716FE3F-929C-49DE-8451-9E565D0AD28B}"/>
              </a:ext>
            </a:extLst>
          </p:cNvPr>
          <p:cNvSpPr txBox="1">
            <a:spLocks/>
          </p:cNvSpPr>
          <p:nvPr/>
        </p:nvSpPr>
        <p:spPr>
          <a:xfrm>
            <a:off x="678531" y="4588042"/>
            <a:ext cx="3730810" cy="1414824"/>
          </a:xfrm>
          <a:prstGeom prst="rect">
            <a:avLst/>
          </a:prstGeom>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defTabSz="457200">
              <a:spcBef>
                <a:spcPct val="20000"/>
              </a:spcBef>
              <a:spcAft>
                <a:spcPts val="600"/>
              </a:spcAft>
              <a:buClr>
                <a:srgbClr val="337DD2"/>
              </a:buClr>
              <a:buSzPct val="92000"/>
            </a:pPr>
            <a:r>
              <a:rPr lang="en-US" sz="1600" dirty="0">
                <a:solidFill>
                  <a:srgbClr val="FFFFFF"/>
                </a:solidFill>
              </a:rPr>
              <a:t>Scott Schirkofsky</a:t>
            </a:r>
            <a:br>
              <a:rPr lang="en-US" sz="1600" dirty="0">
                <a:solidFill>
                  <a:srgbClr val="FFFFFF"/>
                </a:solidFill>
              </a:rPr>
            </a:br>
            <a:r>
              <a:rPr lang="en-US" sz="1600" dirty="0">
                <a:solidFill>
                  <a:srgbClr val="FFFFFF"/>
                </a:solidFill>
              </a:rPr>
              <a:t>Data Science Practicum II</a:t>
            </a:r>
            <a:br>
              <a:rPr lang="en-US" sz="1600" dirty="0">
                <a:solidFill>
                  <a:srgbClr val="FFFFFF"/>
                </a:solidFill>
              </a:rPr>
            </a:br>
            <a:r>
              <a:rPr lang="en-US" sz="1600" dirty="0">
                <a:solidFill>
                  <a:srgbClr val="FFFFFF"/>
                </a:solidFill>
              </a:rPr>
              <a:t>Regis University</a:t>
            </a:r>
          </a:p>
        </p:txBody>
      </p:sp>
      <p:sp>
        <p:nvSpPr>
          <p:cNvPr id="7" name="TextBox 6">
            <a:extLst>
              <a:ext uri="{FF2B5EF4-FFF2-40B4-BE49-F238E27FC236}">
                <a16:creationId xmlns:a16="http://schemas.microsoft.com/office/drawing/2014/main" id="{C5666790-07E7-442D-BD12-F6F88BC42214}"/>
              </a:ext>
            </a:extLst>
          </p:cNvPr>
          <p:cNvSpPr txBox="1"/>
          <p:nvPr/>
        </p:nvSpPr>
        <p:spPr>
          <a:xfrm>
            <a:off x="5117586" y="1124998"/>
            <a:ext cx="6493222" cy="3066804"/>
          </a:xfrm>
          <a:prstGeom prst="rect">
            <a:avLst/>
          </a:prstGeom>
        </p:spPr>
        <p:txBody>
          <a:bodyPr vert="horz" lIns="91440" tIns="45720" rIns="91440" bIns="45720" rtlCol="0" anchor="ctr">
            <a:normAutofit/>
          </a:bodyPr>
          <a:lstStyle/>
          <a:p>
            <a:pPr>
              <a:spcBef>
                <a:spcPct val="20000"/>
              </a:spcBef>
              <a:spcAft>
                <a:spcPts val="600"/>
              </a:spcAft>
              <a:buClr>
                <a:schemeClr val="accent2"/>
              </a:buClr>
              <a:buSzPct val="92000"/>
            </a:pPr>
            <a:endParaRPr lang="en-US" sz="2000" dirty="0">
              <a:solidFill>
                <a:schemeClr val="tx2"/>
              </a:solidFill>
            </a:endParaRPr>
          </a:p>
        </p:txBody>
      </p:sp>
      <p:pic>
        <p:nvPicPr>
          <p:cNvPr id="2" name="Audio 1">
            <a:hlinkClick r:id="" action="ppaction://media"/>
            <a:extLst>
              <a:ext uri="{FF2B5EF4-FFF2-40B4-BE49-F238E27FC236}">
                <a16:creationId xmlns:a16="http://schemas.microsoft.com/office/drawing/2014/main" id="{2BB06C43-DE82-4665-BC20-B2EDF6CCAE5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641025549"/>
      </p:ext>
    </p:extLst>
  </p:cSld>
  <p:clrMapOvr>
    <a:masterClrMapping/>
  </p:clrMapOvr>
  <mc:AlternateContent xmlns:mc="http://schemas.openxmlformats.org/markup-compatibility/2006" xmlns:p14="http://schemas.microsoft.com/office/powerpoint/2010/main">
    <mc:Choice Requires="p14">
      <p:transition spd="slow" p14:dur="2000" advTm="37488"/>
    </mc:Choice>
    <mc:Fallback xmlns="">
      <p:transition spd="slow" advTm="3748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par>
                                <p:cTn id="7" presetID="10" presetClass="entr" presetSubtype="0" fill="hold" grpId="0" nodeType="withEffect">
                                  <p:stCondLst>
                                    <p:cond delay="1000"/>
                                  </p:stCondLst>
                                  <p:iterate type="lt">
                                    <p:tmPct val="10000"/>
                                  </p:iterate>
                                  <p:childTnLst>
                                    <p:set>
                                      <p:cBhvr>
                                        <p:cTn id="8" dur="1" fill="hold">
                                          <p:stCondLst>
                                            <p:cond delay="0"/>
                                          </p:stCondLst>
                                        </p:cTn>
                                        <p:tgtEl>
                                          <p:spTgt spid="4"/>
                                        </p:tgtEl>
                                        <p:attrNameLst>
                                          <p:attrName>style.visibility</p:attrName>
                                        </p:attrNameLst>
                                      </p:cBhvr>
                                      <p:to>
                                        <p:strVal val="visible"/>
                                      </p:to>
                                    </p:set>
                                    <p:animEffect transition="in" filter="fade">
                                      <p:cBhvr>
                                        <p:cTn id="9" dur="4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2"/>
                </p:tgtEl>
              </p:cMediaNode>
            </p:audio>
          </p:childTnLst>
        </p:cTn>
      </p:par>
    </p:tnLst>
    <p:bldLst>
      <p:bldP spid="4"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B4D748-2196-440C-BA46-A53DC61BF479}"/>
              </a:ext>
            </a:extLst>
          </p:cNvPr>
          <p:cNvSpPr>
            <a:spLocks noGrp="1"/>
          </p:cNvSpPr>
          <p:nvPr>
            <p:ph type="title"/>
          </p:nvPr>
        </p:nvSpPr>
        <p:spPr/>
        <p:txBody>
          <a:bodyPr/>
          <a:lstStyle/>
          <a:p>
            <a:r>
              <a:rPr lang="en-US" dirty="0"/>
              <a:t>EDA - Missing Values (explicit Nulls) </a:t>
            </a:r>
          </a:p>
        </p:txBody>
      </p:sp>
      <p:sp>
        <p:nvSpPr>
          <p:cNvPr id="4" name="Footer Placeholder 6">
            <a:extLst>
              <a:ext uri="{FF2B5EF4-FFF2-40B4-BE49-F238E27FC236}">
                <a16:creationId xmlns:a16="http://schemas.microsoft.com/office/drawing/2014/main" id="{12E5D79F-6C20-4F59-A0D3-93E480456E35}"/>
              </a:ext>
            </a:extLst>
          </p:cNvPr>
          <p:cNvSpPr>
            <a:spLocks noGrp="1"/>
          </p:cNvSpPr>
          <p:nvPr>
            <p:ph type="ftr" sz="quarter" idx="11"/>
          </p:nvPr>
        </p:nvSpPr>
        <p:spPr>
          <a:xfrm>
            <a:off x="4394023" y="6492875"/>
            <a:ext cx="3403954" cy="365125"/>
          </a:xfrm>
        </p:spPr>
        <p:txBody>
          <a:bodyPr vert="horz" lIns="91440" tIns="45720" rIns="91440" bIns="45720" rtlCol="0" anchor="ctr">
            <a:normAutofit/>
          </a:bodyPr>
          <a:lstStyle/>
          <a:p>
            <a:pPr algn="ctr" defTabSz="914400">
              <a:spcAft>
                <a:spcPts val="600"/>
              </a:spcAft>
            </a:pPr>
            <a:r>
              <a:rPr lang="en-US" kern="1200" cap="all" dirty="0">
                <a:solidFill>
                  <a:schemeClr val="accent1">
                    <a:lumMod val="75000"/>
                    <a:lumOff val="25000"/>
                  </a:schemeClr>
                </a:solidFill>
                <a:latin typeface="+mn-lt"/>
                <a:ea typeface="+mn-ea"/>
                <a:cs typeface="+mn-cs"/>
              </a:rPr>
              <a:t>Scott Schirkofsky | Regis University</a:t>
            </a:r>
          </a:p>
        </p:txBody>
      </p:sp>
      <p:pic>
        <p:nvPicPr>
          <p:cNvPr id="8" name="Picture 7" descr="Text, letter&#10;&#10;Description automatically generated">
            <a:extLst>
              <a:ext uri="{FF2B5EF4-FFF2-40B4-BE49-F238E27FC236}">
                <a16:creationId xmlns:a16="http://schemas.microsoft.com/office/drawing/2014/main" id="{E24681D1-F641-419D-9310-4A1CFD8E3283}"/>
              </a:ext>
            </a:extLst>
          </p:cNvPr>
          <p:cNvPicPr>
            <a:picLocks noChangeAspect="1"/>
          </p:cNvPicPr>
          <p:nvPr/>
        </p:nvPicPr>
        <p:blipFill>
          <a:blip r:embed="rId5"/>
          <a:stretch>
            <a:fillRect/>
          </a:stretch>
        </p:blipFill>
        <p:spPr>
          <a:xfrm>
            <a:off x="4529553" y="2381066"/>
            <a:ext cx="7081255" cy="3774778"/>
          </a:xfrm>
          <a:prstGeom prst="rect">
            <a:avLst/>
          </a:prstGeom>
        </p:spPr>
      </p:pic>
      <p:sp>
        <p:nvSpPr>
          <p:cNvPr id="10" name="TextBox 9">
            <a:extLst>
              <a:ext uri="{FF2B5EF4-FFF2-40B4-BE49-F238E27FC236}">
                <a16:creationId xmlns:a16="http://schemas.microsoft.com/office/drawing/2014/main" id="{A0A25F4F-BE2C-4539-A211-351E2E79B649}"/>
              </a:ext>
            </a:extLst>
          </p:cNvPr>
          <p:cNvSpPr txBox="1"/>
          <p:nvPr/>
        </p:nvSpPr>
        <p:spPr>
          <a:xfrm>
            <a:off x="445770" y="2481936"/>
            <a:ext cx="3866549" cy="1754326"/>
          </a:xfrm>
          <a:prstGeom prst="rect">
            <a:avLst/>
          </a:prstGeom>
          <a:noFill/>
        </p:spPr>
        <p:txBody>
          <a:bodyPr wrap="square">
            <a:spAutoFit/>
          </a:bodyPr>
          <a:lstStyle/>
          <a:p>
            <a:pPr marL="285750" indent="-285750">
              <a:buFont typeface="Arial" panose="020B0604020202020204" pitchFamily="34" charset="0"/>
              <a:buChar char="•"/>
            </a:pPr>
            <a:r>
              <a:rPr lang="en-US" dirty="0"/>
              <a:t>14 columns that contain nulls, that’s 63.64%! </a:t>
            </a:r>
          </a:p>
          <a:p>
            <a:pPr marL="285750" indent="-285750">
              <a:buFont typeface="Arial" panose="020B0604020202020204" pitchFamily="34" charset="0"/>
              <a:buChar char="•"/>
            </a:pPr>
            <a:endParaRPr lang="en-US" i="0" dirty="0">
              <a:solidFill>
                <a:srgbClr val="191E23"/>
              </a:solidFill>
              <a:effectLst/>
            </a:endParaRPr>
          </a:p>
          <a:p>
            <a:pPr marL="285750" indent="-285750">
              <a:buFont typeface="Arial" panose="020B0604020202020204" pitchFamily="34" charset="0"/>
              <a:buChar char="•"/>
            </a:pPr>
            <a:r>
              <a:rPr lang="en-US" dirty="0">
                <a:solidFill>
                  <a:srgbClr val="191E23"/>
                </a:solidFill>
              </a:rPr>
              <a:t>B</a:t>
            </a:r>
            <a:r>
              <a:rPr lang="en-US" i="0" dirty="0">
                <a:solidFill>
                  <a:srgbClr val="191E23"/>
                </a:solidFill>
                <a:effectLst/>
              </a:rPr>
              <a:t>ig contributors toward remaining null values in the features BMI, Population, GDP, and Infant Deaths.  </a:t>
            </a:r>
            <a:endParaRPr lang="en-US" dirty="0"/>
          </a:p>
        </p:txBody>
      </p:sp>
      <p:pic>
        <p:nvPicPr>
          <p:cNvPr id="3" name="Audio 2">
            <a:hlinkClick r:id="" action="ppaction://media"/>
            <a:extLst>
              <a:ext uri="{FF2B5EF4-FFF2-40B4-BE49-F238E27FC236}">
                <a16:creationId xmlns:a16="http://schemas.microsoft.com/office/drawing/2014/main" id="{5A64F712-A14F-467C-A99B-4D6BBC311E2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543886147"/>
      </p:ext>
    </p:extLst>
  </p:cSld>
  <p:clrMapOvr>
    <a:masterClrMapping/>
  </p:clrMapOvr>
  <mc:AlternateContent xmlns:mc="http://schemas.openxmlformats.org/markup-compatibility/2006" xmlns:p14="http://schemas.microsoft.com/office/powerpoint/2010/main">
    <mc:Choice Requires="p14">
      <p:transition spd="slow" p14:dur="2000" advTm="13222"/>
    </mc:Choice>
    <mc:Fallback xmlns="">
      <p:transition spd="slow" advTm="1322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B4D748-2196-440C-BA46-A53DC61BF479}"/>
              </a:ext>
            </a:extLst>
          </p:cNvPr>
          <p:cNvSpPr>
            <a:spLocks noGrp="1"/>
          </p:cNvSpPr>
          <p:nvPr>
            <p:ph type="title"/>
          </p:nvPr>
        </p:nvSpPr>
        <p:spPr/>
        <p:txBody>
          <a:bodyPr/>
          <a:lstStyle/>
          <a:p>
            <a:r>
              <a:rPr lang="en-US" dirty="0"/>
              <a:t>EDA – Missing Values (Imputation)  </a:t>
            </a:r>
          </a:p>
        </p:txBody>
      </p:sp>
      <p:sp>
        <p:nvSpPr>
          <p:cNvPr id="4" name="Footer Placeholder 6">
            <a:extLst>
              <a:ext uri="{FF2B5EF4-FFF2-40B4-BE49-F238E27FC236}">
                <a16:creationId xmlns:a16="http://schemas.microsoft.com/office/drawing/2014/main" id="{12E5D79F-6C20-4F59-A0D3-93E480456E35}"/>
              </a:ext>
            </a:extLst>
          </p:cNvPr>
          <p:cNvSpPr>
            <a:spLocks noGrp="1"/>
          </p:cNvSpPr>
          <p:nvPr>
            <p:ph type="ftr" sz="quarter" idx="11"/>
          </p:nvPr>
        </p:nvSpPr>
        <p:spPr>
          <a:xfrm>
            <a:off x="4394023" y="6492875"/>
            <a:ext cx="3403954" cy="365125"/>
          </a:xfrm>
        </p:spPr>
        <p:txBody>
          <a:bodyPr vert="horz" lIns="91440" tIns="45720" rIns="91440" bIns="45720" rtlCol="0" anchor="ctr">
            <a:normAutofit/>
          </a:bodyPr>
          <a:lstStyle/>
          <a:p>
            <a:pPr algn="ctr" defTabSz="914400">
              <a:spcAft>
                <a:spcPts val="600"/>
              </a:spcAft>
            </a:pPr>
            <a:r>
              <a:rPr lang="en-US" kern="1200" cap="all" dirty="0">
                <a:solidFill>
                  <a:schemeClr val="accent1">
                    <a:lumMod val="75000"/>
                    <a:lumOff val="25000"/>
                  </a:schemeClr>
                </a:solidFill>
                <a:latin typeface="+mn-lt"/>
                <a:ea typeface="+mn-ea"/>
                <a:cs typeface="+mn-cs"/>
              </a:rPr>
              <a:t>Scott Schirkofsky | Regis University</a:t>
            </a:r>
          </a:p>
        </p:txBody>
      </p:sp>
      <p:pic>
        <p:nvPicPr>
          <p:cNvPr id="5" name="Picture 4">
            <a:extLst>
              <a:ext uri="{FF2B5EF4-FFF2-40B4-BE49-F238E27FC236}">
                <a16:creationId xmlns:a16="http://schemas.microsoft.com/office/drawing/2014/main" id="{2481E1D7-DF6F-49D0-87BF-90FB3A68AC3B}"/>
              </a:ext>
            </a:extLst>
          </p:cNvPr>
          <p:cNvPicPr/>
          <p:nvPr/>
        </p:nvPicPr>
        <p:blipFill>
          <a:blip r:embed="rId4"/>
          <a:stretch>
            <a:fillRect/>
          </a:stretch>
        </p:blipFill>
        <p:spPr>
          <a:xfrm>
            <a:off x="581192" y="3127154"/>
            <a:ext cx="8317742" cy="2286114"/>
          </a:xfrm>
          <a:prstGeom prst="rect">
            <a:avLst/>
          </a:prstGeom>
        </p:spPr>
      </p:pic>
      <p:pic>
        <p:nvPicPr>
          <p:cNvPr id="6" name="Picture 5">
            <a:extLst>
              <a:ext uri="{FF2B5EF4-FFF2-40B4-BE49-F238E27FC236}">
                <a16:creationId xmlns:a16="http://schemas.microsoft.com/office/drawing/2014/main" id="{E67632EC-2F49-42AD-BC49-EEC479441BD5}"/>
              </a:ext>
            </a:extLst>
          </p:cNvPr>
          <p:cNvPicPr/>
          <p:nvPr/>
        </p:nvPicPr>
        <p:blipFill>
          <a:blip r:embed="rId5"/>
          <a:stretch>
            <a:fillRect/>
          </a:stretch>
        </p:blipFill>
        <p:spPr>
          <a:xfrm>
            <a:off x="581192" y="5870736"/>
            <a:ext cx="6172200" cy="219710"/>
          </a:xfrm>
          <a:prstGeom prst="rect">
            <a:avLst/>
          </a:prstGeom>
        </p:spPr>
      </p:pic>
      <p:sp>
        <p:nvSpPr>
          <p:cNvPr id="8" name="TextBox 7">
            <a:extLst>
              <a:ext uri="{FF2B5EF4-FFF2-40B4-BE49-F238E27FC236}">
                <a16:creationId xmlns:a16="http://schemas.microsoft.com/office/drawing/2014/main" id="{9441E88B-79C0-4811-9271-D101DF9C6E43}"/>
              </a:ext>
            </a:extLst>
          </p:cNvPr>
          <p:cNvSpPr txBox="1"/>
          <p:nvPr/>
        </p:nvSpPr>
        <p:spPr>
          <a:xfrm>
            <a:off x="488218" y="2256028"/>
            <a:ext cx="9798782" cy="461665"/>
          </a:xfrm>
          <a:prstGeom prst="rect">
            <a:avLst/>
          </a:prstGeom>
          <a:noFill/>
        </p:spPr>
        <p:txBody>
          <a:bodyPr wrap="square">
            <a:spAutoFit/>
          </a:bodyPr>
          <a:lstStyle/>
          <a:p>
            <a:r>
              <a:rPr lang="en-US" sz="2400" dirty="0">
                <a:solidFill>
                  <a:srgbClr val="0070C0"/>
                </a:solidFill>
                <a:effectLst/>
                <a:latin typeface="Cambria" panose="02040503050406030204" pitchFamily="18" charset="0"/>
                <a:ea typeface="Times New Roman" panose="02020603050405020304" pitchFamily="18" charset="0"/>
                <a:cs typeface="Times New Roman" panose="02020603050405020304" pitchFamily="18" charset="0"/>
              </a:rPr>
              <a:t>Imputation can be used to estimate new values for the missing values </a:t>
            </a:r>
            <a:endParaRPr lang="en-US" sz="2400" dirty="0">
              <a:solidFill>
                <a:srgbClr val="0070C0"/>
              </a:solidFill>
            </a:endParaRPr>
          </a:p>
        </p:txBody>
      </p:sp>
      <p:sp>
        <p:nvSpPr>
          <p:cNvPr id="9" name="Rectangle 8">
            <a:extLst>
              <a:ext uri="{FF2B5EF4-FFF2-40B4-BE49-F238E27FC236}">
                <a16:creationId xmlns:a16="http://schemas.microsoft.com/office/drawing/2014/main" id="{9219197E-9BEE-4EDC-ADE6-4E8926575BDC}"/>
              </a:ext>
            </a:extLst>
          </p:cNvPr>
          <p:cNvSpPr/>
          <p:nvPr/>
        </p:nvSpPr>
        <p:spPr>
          <a:xfrm>
            <a:off x="3909060" y="5870736"/>
            <a:ext cx="2720340" cy="219710"/>
          </a:xfrm>
          <a:prstGeom prst="rect">
            <a:avLst/>
          </a:prstGeom>
          <a:solidFill>
            <a:srgbClr val="FFFF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00"/>
              </a:solidFill>
            </a:endParaRPr>
          </a:p>
        </p:txBody>
      </p:sp>
      <p:pic>
        <p:nvPicPr>
          <p:cNvPr id="1028" name="Picture 4" descr="Are They Doing The Happy Dance? – WeMoveTogether">
            <a:extLst>
              <a:ext uri="{FF2B5EF4-FFF2-40B4-BE49-F238E27FC236}">
                <a16:creationId xmlns:a16="http://schemas.microsoft.com/office/drawing/2014/main" id="{21EA63D2-3FF8-48EF-B1FB-BB2ED433EE0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67812" y="4454525"/>
            <a:ext cx="2238375" cy="2038350"/>
          </a:xfrm>
          <a:prstGeom prst="rect">
            <a:avLst/>
          </a:prstGeom>
          <a:noFill/>
          <a:extLst>
            <a:ext uri="{909E8E84-426E-40DD-AFC4-6F175D3DCCD1}">
              <a14:hiddenFill xmlns:a14="http://schemas.microsoft.com/office/drawing/2010/main">
                <a:solidFill>
                  <a:srgbClr val="FFFFFF"/>
                </a:solidFill>
              </a14:hiddenFill>
            </a:ext>
          </a:extLst>
        </p:spPr>
      </p:pic>
      <p:pic>
        <p:nvPicPr>
          <p:cNvPr id="7" name="Audio 6">
            <a:hlinkClick r:id="" action="ppaction://media"/>
            <a:extLst>
              <a:ext uri="{FF2B5EF4-FFF2-40B4-BE49-F238E27FC236}">
                <a16:creationId xmlns:a16="http://schemas.microsoft.com/office/drawing/2014/main" id="{2DED1656-6D89-47DB-8BD9-2E0E1000F902}"/>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606832049"/>
      </p:ext>
    </p:extLst>
  </p:cSld>
  <p:clrMapOvr>
    <a:masterClrMapping/>
  </p:clrMapOvr>
  <mc:AlternateContent xmlns:mc="http://schemas.openxmlformats.org/markup-compatibility/2006" xmlns:p14="http://schemas.microsoft.com/office/powerpoint/2010/main">
    <mc:Choice Requires="p14">
      <p:transition spd="slow" p14:dur="2000" advTm="19074"/>
    </mc:Choice>
    <mc:Fallback xmlns="">
      <p:transition spd="slow" advTm="1907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18A0B39D-673D-47DB-AF94-2D15174D5D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0BBAAC85-3967-456F-858E-A7B6600769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16">
            <a:extLst>
              <a:ext uri="{FF2B5EF4-FFF2-40B4-BE49-F238E27FC236}">
                <a16:creationId xmlns:a16="http://schemas.microsoft.com/office/drawing/2014/main" id="{56124464-57E5-400F-B084-340F5F0E33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18">
            <a:extLst>
              <a:ext uri="{FF2B5EF4-FFF2-40B4-BE49-F238E27FC236}">
                <a16:creationId xmlns:a16="http://schemas.microsoft.com/office/drawing/2014/main" id="{B975B959-703A-4CBD-B6B4-87EFD5C40B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21" name="Rectangle 20">
            <a:extLst>
              <a:ext uri="{FF2B5EF4-FFF2-40B4-BE49-F238E27FC236}">
                <a16:creationId xmlns:a16="http://schemas.microsoft.com/office/drawing/2014/main" id="{BFFB3542-839A-4F03-BEB3-5B5B0E4790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23900"/>
            <a:ext cx="12192000" cy="61341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5B4D748-2196-440C-BA46-A53DC61BF479}"/>
              </a:ext>
            </a:extLst>
          </p:cNvPr>
          <p:cNvSpPr>
            <a:spLocks noGrp="1"/>
          </p:cNvSpPr>
          <p:nvPr>
            <p:ph type="title"/>
          </p:nvPr>
        </p:nvSpPr>
        <p:spPr>
          <a:xfrm>
            <a:off x="521171" y="453642"/>
            <a:ext cx="10993549" cy="975107"/>
          </a:xfrm>
        </p:spPr>
        <p:txBody>
          <a:bodyPr vert="horz" lIns="91440" tIns="45720" rIns="91440" bIns="45720" rtlCol="0" anchor="b">
            <a:normAutofit/>
          </a:bodyPr>
          <a:lstStyle/>
          <a:p>
            <a:r>
              <a:rPr lang="en-US" sz="3600" dirty="0">
                <a:solidFill>
                  <a:schemeClr val="accent1"/>
                </a:solidFill>
              </a:rPr>
              <a:t>EDA – Outliers (Correlation Matrix)</a:t>
            </a:r>
          </a:p>
        </p:txBody>
      </p:sp>
      <p:sp>
        <p:nvSpPr>
          <p:cNvPr id="23" name="Rectangle 22">
            <a:extLst>
              <a:ext uri="{FF2B5EF4-FFF2-40B4-BE49-F238E27FC236}">
                <a16:creationId xmlns:a16="http://schemas.microsoft.com/office/drawing/2014/main" id="{86082481-A4EA-4F11-9006-FB76DB525B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rgbClr val="2C88CB"/>
          </a:solidFill>
          <a:ln>
            <a:noFill/>
          </a:ln>
          <a:effectLst/>
        </p:spPr>
        <p:style>
          <a:lnRef idx="1">
            <a:schemeClr val="accent1"/>
          </a:lnRef>
          <a:fillRef idx="3">
            <a:schemeClr val="accent1"/>
          </a:fillRef>
          <a:effectRef idx="2">
            <a:schemeClr val="accent1"/>
          </a:effectRef>
          <a:fontRef idx="minor">
            <a:schemeClr val="lt1"/>
          </a:fontRef>
        </p:style>
      </p:sp>
      <p:pic>
        <p:nvPicPr>
          <p:cNvPr id="6" name="Picture 5">
            <a:extLst>
              <a:ext uri="{FF2B5EF4-FFF2-40B4-BE49-F238E27FC236}">
                <a16:creationId xmlns:a16="http://schemas.microsoft.com/office/drawing/2014/main" id="{864FD07D-31EB-46AE-ACE5-346C0BE47E73}"/>
              </a:ext>
            </a:extLst>
          </p:cNvPr>
          <p:cNvPicPr>
            <a:picLocks noChangeAspect="1"/>
          </p:cNvPicPr>
          <p:nvPr/>
        </p:nvPicPr>
        <p:blipFill>
          <a:blip r:embed="rId4"/>
          <a:stretch>
            <a:fillRect/>
          </a:stretch>
        </p:blipFill>
        <p:spPr>
          <a:xfrm>
            <a:off x="6311638" y="1531567"/>
            <a:ext cx="4809434" cy="4003854"/>
          </a:xfrm>
          <a:prstGeom prst="rect">
            <a:avLst/>
          </a:prstGeom>
        </p:spPr>
      </p:pic>
      <p:pic>
        <p:nvPicPr>
          <p:cNvPr id="8" name="Picture 7">
            <a:extLst>
              <a:ext uri="{FF2B5EF4-FFF2-40B4-BE49-F238E27FC236}">
                <a16:creationId xmlns:a16="http://schemas.microsoft.com/office/drawing/2014/main" id="{99B45341-137E-4FB8-AE28-C5B5A4B7116E}"/>
              </a:ext>
            </a:extLst>
          </p:cNvPr>
          <p:cNvPicPr>
            <a:picLocks noChangeAspect="1"/>
          </p:cNvPicPr>
          <p:nvPr/>
        </p:nvPicPr>
        <p:blipFill>
          <a:blip r:embed="rId5"/>
          <a:stretch>
            <a:fillRect/>
          </a:stretch>
        </p:blipFill>
        <p:spPr>
          <a:xfrm>
            <a:off x="1204264" y="1540071"/>
            <a:ext cx="4519047" cy="4695115"/>
          </a:xfrm>
          <a:prstGeom prst="rect">
            <a:avLst/>
          </a:prstGeom>
        </p:spPr>
      </p:pic>
      <p:sp>
        <p:nvSpPr>
          <p:cNvPr id="4" name="Footer Placeholder 6">
            <a:extLst>
              <a:ext uri="{FF2B5EF4-FFF2-40B4-BE49-F238E27FC236}">
                <a16:creationId xmlns:a16="http://schemas.microsoft.com/office/drawing/2014/main" id="{D984B0F5-E540-4A6C-ACF5-6451665095A4}"/>
              </a:ext>
            </a:extLst>
          </p:cNvPr>
          <p:cNvSpPr>
            <a:spLocks noGrp="1"/>
          </p:cNvSpPr>
          <p:nvPr>
            <p:ph type="ftr" sz="quarter" idx="11"/>
          </p:nvPr>
        </p:nvSpPr>
        <p:spPr>
          <a:xfrm>
            <a:off x="581192" y="6400800"/>
            <a:ext cx="6917210" cy="365125"/>
          </a:xfrm>
        </p:spPr>
        <p:txBody>
          <a:bodyPr vert="horz" lIns="91440" tIns="45720" rIns="91440" bIns="45720" rtlCol="0" anchor="ctr">
            <a:normAutofit/>
          </a:bodyPr>
          <a:lstStyle/>
          <a:p>
            <a:pPr>
              <a:spcAft>
                <a:spcPts val="600"/>
              </a:spcAft>
            </a:pPr>
            <a:r>
              <a:rPr lang="en-US" kern="1200" cap="all" dirty="0">
                <a:solidFill>
                  <a:schemeClr val="accent1">
                    <a:lumMod val="75000"/>
                    <a:lumOff val="25000"/>
                  </a:schemeClr>
                </a:solidFill>
                <a:latin typeface="+mn-lt"/>
                <a:ea typeface="+mn-ea"/>
                <a:cs typeface="+mn-cs"/>
              </a:rPr>
              <a:t>Scott Schirkofsky | Regis University</a:t>
            </a:r>
            <a:endParaRPr lang="en-US" kern="1200" cap="all">
              <a:solidFill>
                <a:schemeClr val="accent1">
                  <a:lumMod val="75000"/>
                  <a:lumOff val="25000"/>
                </a:schemeClr>
              </a:solidFill>
              <a:latin typeface="+mn-lt"/>
              <a:ea typeface="+mn-ea"/>
              <a:cs typeface="+mn-cs"/>
            </a:endParaRPr>
          </a:p>
        </p:txBody>
      </p:sp>
      <p:pic>
        <p:nvPicPr>
          <p:cNvPr id="3" name="Audio 2">
            <a:hlinkClick r:id="" action="ppaction://media"/>
            <a:extLst>
              <a:ext uri="{FF2B5EF4-FFF2-40B4-BE49-F238E27FC236}">
                <a16:creationId xmlns:a16="http://schemas.microsoft.com/office/drawing/2014/main" id="{9558A1D1-A366-4F0F-9334-E3463B9DB3B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902062236"/>
      </p:ext>
    </p:extLst>
  </p:cSld>
  <p:clrMapOvr>
    <a:masterClrMapping/>
  </p:clrMapOvr>
  <mc:AlternateContent xmlns:mc="http://schemas.openxmlformats.org/markup-compatibility/2006" xmlns:p14="http://schemas.microsoft.com/office/powerpoint/2010/main">
    <mc:Choice Requires="p14">
      <p:transition spd="slow" p14:dur="2000" advTm="11759"/>
    </mc:Choice>
    <mc:Fallback xmlns="">
      <p:transition spd="slow" advTm="1175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18A0B39D-673D-47DB-AF94-2D15174D5D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0BBAAC85-3967-456F-858E-A7B6600769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16">
            <a:extLst>
              <a:ext uri="{FF2B5EF4-FFF2-40B4-BE49-F238E27FC236}">
                <a16:creationId xmlns:a16="http://schemas.microsoft.com/office/drawing/2014/main" id="{56124464-57E5-400F-B084-340F5F0E33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18">
            <a:extLst>
              <a:ext uri="{FF2B5EF4-FFF2-40B4-BE49-F238E27FC236}">
                <a16:creationId xmlns:a16="http://schemas.microsoft.com/office/drawing/2014/main" id="{B975B959-703A-4CBD-B6B4-87EFD5C40B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21" name="Rectangle 20">
            <a:extLst>
              <a:ext uri="{FF2B5EF4-FFF2-40B4-BE49-F238E27FC236}">
                <a16:creationId xmlns:a16="http://schemas.microsoft.com/office/drawing/2014/main" id="{67F45C11-0DA9-41F4-8B5A-07D3F52AD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8175"/>
            <a:ext cx="12191999" cy="62198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5B4D748-2196-440C-BA46-A53DC61BF479}"/>
              </a:ext>
            </a:extLst>
          </p:cNvPr>
          <p:cNvSpPr>
            <a:spLocks noGrp="1"/>
          </p:cNvSpPr>
          <p:nvPr>
            <p:ph type="title"/>
          </p:nvPr>
        </p:nvSpPr>
        <p:spPr>
          <a:xfrm>
            <a:off x="581190" y="1419225"/>
            <a:ext cx="3433375" cy="2085869"/>
          </a:xfrm>
          <a:effectLst/>
        </p:spPr>
        <p:txBody>
          <a:bodyPr vert="horz" lIns="91440" tIns="45720" rIns="91440" bIns="45720" rtlCol="0" anchor="b">
            <a:normAutofit/>
          </a:bodyPr>
          <a:lstStyle/>
          <a:p>
            <a:r>
              <a:rPr lang="en-US" sz="3600" dirty="0">
                <a:solidFill>
                  <a:schemeClr val="accent1"/>
                </a:solidFill>
              </a:rPr>
              <a:t>EDA – Outliers (Summary)</a:t>
            </a:r>
          </a:p>
        </p:txBody>
      </p:sp>
      <p:sp>
        <p:nvSpPr>
          <p:cNvPr id="23" name="Rectangle 22">
            <a:extLst>
              <a:ext uri="{FF2B5EF4-FFF2-40B4-BE49-F238E27FC236}">
                <a16:creationId xmlns:a16="http://schemas.microsoft.com/office/drawing/2014/main" id="{43D03996-0E2A-493C-8C19-27A71DBECE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rgbClr val="F3C584"/>
          </a:solidFill>
          <a:ln>
            <a:noFill/>
          </a:ln>
          <a:effectLst/>
        </p:spPr>
        <p:style>
          <a:lnRef idx="1">
            <a:schemeClr val="accent1"/>
          </a:lnRef>
          <a:fillRef idx="3">
            <a:schemeClr val="accent1"/>
          </a:fillRef>
          <a:effectRef idx="2">
            <a:schemeClr val="accent1"/>
          </a:effectRef>
          <a:fontRef idx="minor">
            <a:schemeClr val="lt1"/>
          </a:fontRef>
        </p:style>
      </p:sp>
      <p:pic>
        <p:nvPicPr>
          <p:cNvPr id="6" name="Picture 5">
            <a:extLst>
              <a:ext uri="{FF2B5EF4-FFF2-40B4-BE49-F238E27FC236}">
                <a16:creationId xmlns:a16="http://schemas.microsoft.com/office/drawing/2014/main" id="{B182095D-82B6-487E-8263-13E4827350EE}"/>
              </a:ext>
            </a:extLst>
          </p:cNvPr>
          <p:cNvPicPr>
            <a:picLocks noChangeAspect="1"/>
          </p:cNvPicPr>
          <p:nvPr/>
        </p:nvPicPr>
        <p:blipFill>
          <a:blip r:embed="rId4"/>
          <a:stretch>
            <a:fillRect/>
          </a:stretch>
        </p:blipFill>
        <p:spPr>
          <a:xfrm>
            <a:off x="4370041" y="1013302"/>
            <a:ext cx="3415851" cy="5004909"/>
          </a:xfrm>
          <a:prstGeom prst="rect">
            <a:avLst/>
          </a:prstGeom>
        </p:spPr>
      </p:pic>
      <p:pic>
        <p:nvPicPr>
          <p:cNvPr id="8" name="Picture 7">
            <a:extLst>
              <a:ext uri="{FF2B5EF4-FFF2-40B4-BE49-F238E27FC236}">
                <a16:creationId xmlns:a16="http://schemas.microsoft.com/office/drawing/2014/main" id="{8492B426-097E-4D9D-B9E6-6CE6BE4D1BD2}"/>
              </a:ext>
            </a:extLst>
          </p:cNvPr>
          <p:cNvPicPr>
            <a:picLocks noChangeAspect="1"/>
          </p:cNvPicPr>
          <p:nvPr/>
        </p:nvPicPr>
        <p:blipFill>
          <a:blip r:embed="rId5"/>
          <a:stretch>
            <a:fillRect/>
          </a:stretch>
        </p:blipFill>
        <p:spPr>
          <a:xfrm>
            <a:off x="8272698" y="1066467"/>
            <a:ext cx="3357021" cy="4662529"/>
          </a:xfrm>
          <a:prstGeom prst="rect">
            <a:avLst/>
          </a:prstGeom>
        </p:spPr>
      </p:pic>
      <p:sp>
        <p:nvSpPr>
          <p:cNvPr id="4" name="Footer Placeholder 6">
            <a:extLst>
              <a:ext uri="{FF2B5EF4-FFF2-40B4-BE49-F238E27FC236}">
                <a16:creationId xmlns:a16="http://schemas.microsoft.com/office/drawing/2014/main" id="{88D003D4-3E79-4E98-AC18-8F4F6603A381}"/>
              </a:ext>
            </a:extLst>
          </p:cNvPr>
          <p:cNvSpPr>
            <a:spLocks noGrp="1"/>
          </p:cNvSpPr>
          <p:nvPr>
            <p:ph type="ftr" sz="quarter" idx="11"/>
          </p:nvPr>
        </p:nvSpPr>
        <p:spPr>
          <a:xfrm>
            <a:off x="581192" y="6400800"/>
            <a:ext cx="6917210" cy="365125"/>
          </a:xfrm>
        </p:spPr>
        <p:txBody>
          <a:bodyPr vert="horz" lIns="91440" tIns="45720" rIns="91440" bIns="45720" rtlCol="0" anchor="ctr">
            <a:normAutofit/>
          </a:bodyPr>
          <a:lstStyle/>
          <a:p>
            <a:pPr>
              <a:spcAft>
                <a:spcPts val="600"/>
              </a:spcAft>
            </a:pPr>
            <a:r>
              <a:rPr lang="en-US" kern="1200" cap="all" dirty="0">
                <a:solidFill>
                  <a:schemeClr val="accent1">
                    <a:lumMod val="75000"/>
                    <a:lumOff val="25000"/>
                  </a:schemeClr>
                </a:solidFill>
                <a:latin typeface="+mn-lt"/>
                <a:ea typeface="+mn-ea"/>
                <a:cs typeface="+mn-cs"/>
              </a:rPr>
              <a:t>Scott Schirkofsky | Regis University</a:t>
            </a:r>
            <a:endParaRPr lang="en-US" kern="1200" cap="all">
              <a:solidFill>
                <a:schemeClr val="accent1">
                  <a:lumMod val="75000"/>
                  <a:lumOff val="25000"/>
                </a:schemeClr>
              </a:solidFill>
              <a:latin typeface="+mn-lt"/>
              <a:ea typeface="+mn-ea"/>
              <a:cs typeface="+mn-cs"/>
            </a:endParaRPr>
          </a:p>
        </p:txBody>
      </p:sp>
      <p:sp>
        <p:nvSpPr>
          <p:cNvPr id="25" name="Rectangle 24">
            <a:extLst>
              <a:ext uri="{FF2B5EF4-FFF2-40B4-BE49-F238E27FC236}">
                <a16:creationId xmlns:a16="http://schemas.microsoft.com/office/drawing/2014/main" id="{1853EFBA-0612-4945-B86B-C5EA4E1A22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58134" y="638173"/>
            <a:ext cx="3686129" cy="5755168"/>
          </a:xfrm>
          <a:prstGeom prst="rect">
            <a:avLst/>
          </a:prstGeom>
          <a:noFill/>
          <a:ln w="19050">
            <a:solidFill>
              <a:srgbClr val="F3C5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6A8AF266-259B-489D-B68F-78500C75DA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50180" y="638174"/>
            <a:ext cx="3680469" cy="5755167"/>
          </a:xfrm>
          <a:prstGeom prst="rect">
            <a:avLst/>
          </a:pr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Audio 2">
            <a:hlinkClick r:id="" action="ppaction://media"/>
            <a:extLst>
              <a:ext uri="{FF2B5EF4-FFF2-40B4-BE49-F238E27FC236}">
                <a16:creationId xmlns:a16="http://schemas.microsoft.com/office/drawing/2014/main" id="{4D3B3EA0-2761-48B1-9AF7-06F00F877C8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110909974"/>
      </p:ext>
    </p:extLst>
  </p:cSld>
  <p:clrMapOvr>
    <a:masterClrMapping/>
  </p:clrMapOvr>
  <mc:AlternateContent xmlns:mc="http://schemas.openxmlformats.org/markup-compatibility/2006" xmlns:p14="http://schemas.microsoft.com/office/powerpoint/2010/main">
    <mc:Choice Requires="p14">
      <p:transition spd="slow" p14:dur="2000" advTm="13834"/>
    </mc:Choice>
    <mc:Fallback xmlns="">
      <p:transition spd="slow" advTm="1383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1013800"/>
          </a:xfrm>
        </p:spPr>
        <p:txBody>
          <a:bodyPr>
            <a:normAutofit/>
          </a:bodyPr>
          <a:lstStyle/>
          <a:p>
            <a:r>
              <a:rPr lang="en-US" dirty="0">
                <a:solidFill>
                  <a:srgbClr val="FFFEFF"/>
                </a:solidFill>
              </a:rPr>
              <a:t>EDA – Outliers (</a:t>
            </a:r>
            <a:r>
              <a:rPr lang="en-US" dirty="0" err="1">
                <a:solidFill>
                  <a:srgbClr val="FFFEFF"/>
                </a:solidFill>
              </a:rPr>
              <a:t>Winsorizing</a:t>
            </a:r>
            <a:r>
              <a:rPr lang="en-US" dirty="0">
                <a:solidFill>
                  <a:srgbClr val="FFFEFF"/>
                </a:solidFill>
              </a:rPr>
              <a:t>)</a:t>
            </a:r>
          </a:p>
        </p:txBody>
      </p:sp>
      <p:sp>
        <p:nvSpPr>
          <p:cNvPr id="6" name="Footer Placeholder 6">
            <a:extLst>
              <a:ext uri="{FF2B5EF4-FFF2-40B4-BE49-F238E27FC236}">
                <a16:creationId xmlns:a16="http://schemas.microsoft.com/office/drawing/2014/main" id="{FCEF130A-9D8B-4025-98F4-C6598F19FBC1}"/>
              </a:ext>
            </a:extLst>
          </p:cNvPr>
          <p:cNvSpPr>
            <a:spLocks noGrp="1"/>
          </p:cNvSpPr>
          <p:nvPr>
            <p:ph type="ftr" sz="quarter" idx="11"/>
          </p:nvPr>
        </p:nvSpPr>
        <p:spPr>
          <a:xfrm>
            <a:off x="4394023" y="6492875"/>
            <a:ext cx="3403954" cy="365125"/>
          </a:xfrm>
        </p:spPr>
        <p:txBody>
          <a:bodyPr vert="horz" lIns="91440" tIns="45720" rIns="91440" bIns="45720" rtlCol="0" anchor="ctr">
            <a:normAutofit/>
          </a:bodyPr>
          <a:lstStyle/>
          <a:p>
            <a:pPr algn="ctr" defTabSz="914400">
              <a:spcAft>
                <a:spcPts val="600"/>
              </a:spcAft>
            </a:pPr>
            <a:r>
              <a:rPr lang="en-US" kern="1200" cap="all" dirty="0">
                <a:solidFill>
                  <a:schemeClr val="accent1">
                    <a:lumMod val="75000"/>
                    <a:lumOff val="25000"/>
                  </a:schemeClr>
                </a:solidFill>
                <a:latin typeface="+mn-lt"/>
                <a:ea typeface="+mn-ea"/>
                <a:cs typeface="+mn-cs"/>
              </a:rPr>
              <a:t>Scott Schirkofsky | Regis University</a:t>
            </a:r>
          </a:p>
        </p:txBody>
      </p:sp>
      <p:pic>
        <p:nvPicPr>
          <p:cNvPr id="4" name="Picture 3" descr="Graphical user interface&#10;&#10;Description automatically generated with medium confidence">
            <a:extLst>
              <a:ext uri="{FF2B5EF4-FFF2-40B4-BE49-F238E27FC236}">
                <a16:creationId xmlns:a16="http://schemas.microsoft.com/office/drawing/2014/main" id="{66A31170-C033-4D5D-87FA-943585F33DA6}"/>
              </a:ext>
            </a:extLst>
          </p:cNvPr>
          <p:cNvPicPr>
            <a:picLocks noChangeAspect="1"/>
          </p:cNvPicPr>
          <p:nvPr/>
        </p:nvPicPr>
        <p:blipFill>
          <a:blip r:embed="rId5"/>
          <a:stretch>
            <a:fillRect/>
          </a:stretch>
        </p:blipFill>
        <p:spPr>
          <a:xfrm>
            <a:off x="0" y="3183668"/>
            <a:ext cx="11949363" cy="2972176"/>
          </a:xfrm>
          <a:prstGeom prst="rect">
            <a:avLst/>
          </a:prstGeom>
        </p:spPr>
      </p:pic>
      <p:sp>
        <p:nvSpPr>
          <p:cNvPr id="5" name="TextBox 4">
            <a:extLst>
              <a:ext uri="{FF2B5EF4-FFF2-40B4-BE49-F238E27FC236}">
                <a16:creationId xmlns:a16="http://schemas.microsoft.com/office/drawing/2014/main" id="{FCFADD73-1EF2-4E9F-9655-CA1CC435E019}"/>
              </a:ext>
            </a:extLst>
          </p:cNvPr>
          <p:cNvSpPr txBox="1"/>
          <p:nvPr/>
        </p:nvSpPr>
        <p:spPr>
          <a:xfrm>
            <a:off x="581192" y="2188202"/>
            <a:ext cx="7522316" cy="523220"/>
          </a:xfrm>
          <a:prstGeom prst="rect">
            <a:avLst/>
          </a:prstGeom>
          <a:noFill/>
        </p:spPr>
        <p:txBody>
          <a:bodyPr wrap="none" rtlCol="0">
            <a:spAutoFit/>
          </a:bodyPr>
          <a:lstStyle/>
          <a:p>
            <a:r>
              <a:rPr lang="en-US" sz="2800" dirty="0"/>
              <a:t>Remove outliers by setting upper and lower limits.</a:t>
            </a:r>
          </a:p>
        </p:txBody>
      </p:sp>
      <p:pic>
        <p:nvPicPr>
          <p:cNvPr id="7" name="Audio 6">
            <a:hlinkClick r:id="" action="ppaction://media"/>
            <a:extLst>
              <a:ext uri="{FF2B5EF4-FFF2-40B4-BE49-F238E27FC236}">
                <a16:creationId xmlns:a16="http://schemas.microsoft.com/office/drawing/2014/main" id="{CA9679F2-8601-46E5-877B-CC0C84D97B3D}"/>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63636123"/>
      </p:ext>
    </p:extLst>
  </p:cSld>
  <p:clrMapOvr>
    <a:masterClrMapping/>
  </p:clrMapOvr>
  <mc:AlternateContent xmlns:mc="http://schemas.openxmlformats.org/markup-compatibility/2006" xmlns:p14="http://schemas.microsoft.com/office/powerpoint/2010/main">
    <mc:Choice Requires="p14">
      <p:transition spd="slow" p14:dur="2000" advTm="24554"/>
    </mc:Choice>
    <mc:Fallback xmlns="">
      <p:transition spd="slow" advTm="2455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7245613-44D8-49F9-B4AE-DA34DC09F19A}"/>
              </a:ext>
            </a:extLst>
          </p:cNvPr>
          <p:cNvSpPr>
            <a:spLocks noGrp="1"/>
          </p:cNvSpPr>
          <p:nvPr>
            <p:ph type="title"/>
          </p:nvPr>
        </p:nvSpPr>
        <p:spPr/>
        <p:txBody>
          <a:bodyPr/>
          <a:lstStyle/>
          <a:p>
            <a:r>
              <a:rPr lang="en-US" dirty="0"/>
              <a:t>EDA – Correlation Matrix Heatmap</a:t>
            </a:r>
          </a:p>
        </p:txBody>
      </p:sp>
      <p:sp>
        <p:nvSpPr>
          <p:cNvPr id="6" name="Footer Placeholder 6">
            <a:extLst>
              <a:ext uri="{FF2B5EF4-FFF2-40B4-BE49-F238E27FC236}">
                <a16:creationId xmlns:a16="http://schemas.microsoft.com/office/drawing/2014/main" id="{D32B860F-4104-437D-9E01-CE50B2D60381}"/>
              </a:ext>
            </a:extLst>
          </p:cNvPr>
          <p:cNvSpPr>
            <a:spLocks noGrp="1"/>
          </p:cNvSpPr>
          <p:nvPr>
            <p:ph type="ftr" sz="quarter" idx="11"/>
          </p:nvPr>
        </p:nvSpPr>
        <p:spPr>
          <a:xfrm>
            <a:off x="4394023" y="6492875"/>
            <a:ext cx="3403954" cy="365125"/>
          </a:xfrm>
        </p:spPr>
        <p:txBody>
          <a:bodyPr vert="horz" lIns="91440" tIns="45720" rIns="91440" bIns="45720" rtlCol="0" anchor="ctr">
            <a:normAutofit/>
          </a:bodyPr>
          <a:lstStyle/>
          <a:p>
            <a:pPr algn="ctr" defTabSz="914400">
              <a:spcAft>
                <a:spcPts val="600"/>
              </a:spcAft>
            </a:pPr>
            <a:r>
              <a:rPr lang="en-US" kern="1200" cap="all" dirty="0">
                <a:solidFill>
                  <a:schemeClr val="accent1">
                    <a:lumMod val="75000"/>
                    <a:lumOff val="25000"/>
                  </a:schemeClr>
                </a:solidFill>
                <a:latin typeface="+mn-lt"/>
                <a:ea typeface="+mn-ea"/>
                <a:cs typeface="+mn-cs"/>
              </a:rPr>
              <a:t>Scott Schirkofsky | Regis University</a:t>
            </a:r>
          </a:p>
        </p:txBody>
      </p:sp>
      <p:pic>
        <p:nvPicPr>
          <p:cNvPr id="7" name="Picture 6">
            <a:extLst>
              <a:ext uri="{FF2B5EF4-FFF2-40B4-BE49-F238E27FC236}">
                <a16:creationId xmlns:a16="http://schemas.microsoft.com/office/drawing/2014/main" id="{C40B8124-7C9B-43E8-BB0C-7640919E0CD5}"/>
              </a:ext>
            </a:extLst>
          </p:cNvPr>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81192" y="1767899"/>
            <a:ext cx="8460033" cy="4724976"/>
          </a:xfrm>
          <a:prstGeom prst="rect">
            <a:avLst/>
          </a:prstGeom>
          <a:noFill/>
          <a:ln>
            <a:noFill/>
          </a:ln>
        </p:spPr>
      </p:pic>
      <p:pic>
        <p:nvPicPr>
          <p:cNvPr id="3" name="Picture 2">
            <a:extLst>
              <a:ext uri="{FF2B5EF4-FFF2-40B4-BE49-F238E27FC236}">
                <a16:creationId xmlns:a16="http://schemas.microsoft.com/office/drawing/2014/main" id="{B8F0F252-8B16-4178-8EDA-19F85C4CDC83}"/>
              </a:ext>
            </a:extLst>
          </p:cNvPr>
          <p:cNvPicPr>
            <a:picLocks noChangeAspect="1"/>
          </p:cNvPicPr>
          <p:nvPr/>
        </p:nvPicPr>
        <p:blipFill>
          <a:blip r:embed="rId6"/>
          <a:stretch>
            <a:fillRect/>
          </a:stretch>
        </p:blipFill>
        <p:spPr>
          <a:xfrm>
            <a:off x="5133808" y="2586037"/>
            <a:ext cx="6477000" cy="168592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2" name="Audio 1">
            <a:hlinkClick r:id="" action="ppaction://media"/>
            <a:extLst>
              <a:ext uri="{FF2B5EF4-FFF2-40B4-BE49-F238E27FC236}">
                <a16:creationId xmlns:a16="http://schemas.microsoft.com/office/drawing/2014/main" id="{BC48A989-4E31-4C2D-92A1-6249BD54F89C}"/>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26078555"/>
      </p:ext>
    </p:extLst>
  </p:cSld>
  <p:clrMapOvr>
    <a:masterClrMapping/>
  </p:clrMapOvr>
  <mc:AlternateContent xmlns:mc="http://schemas.openxmlformats.org/markup-compatibility/2006" xmlns:p14="http://schemas.microsoft.com/office/powerpoint/2010/main">
    <mc:Choice Requires="p14">
      <p:transition spd="slow" p14:dur="2000" advTm="18446"/>
    </mc:Choice>
    <mc:Fallback xmlns="">
      <p:transition spd="slow" advTm="1844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E8BED655-2EC5-4704-ADD4-A91564533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30">
            <a:extLst>
              <a:ext uri="{FF2B5EF4-FFF2-40B4-BE49-F238E27FC236}">
                <a16:creationId xmlns:a16="http://schemas.microsoft.com/office/drawing/2014/main" id="{CBA419E7-4B43-4FA7-846D-76D394A32F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33" name="Rectangle 32">
            <a:extLst>
              <a:ext uri="{FF2B5EF4-FFF2-40B4-BE49-F238E27FC236}">
                <a16:creationId xmlns:a16="http://schemas.microsoft.com/office/drawing/2014/main" id="{F7D34090-8F5C-4A49-8452-7328D66324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35" name="Rectangle 34">
            <a:extLst>
              <a:ext uri="{FF2B5EF4-FFF2-40B4-BE49-F238E27FC236}">
                <a16:creationId xmlns:a16="http://schemas.microsoft.com/office/drawing/2014/main" id="{1B55B7B2-03F9-46F2-AE7C-2AC5156F40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7" name="Rectangle 36">
            <a:extLst>
              <a:ext uri="{FF2B5EF4-FFF2-40B4-BE49-F238E27FC236}">
                <a16:creationId xmlns:a16="http://schemas.microsoft.com/office/drawing/2014/main" id="{E08D4B6A-8113-4DFB-B82E-B60CAC8E0A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39" name="Rectangle 38">
            <a:extLst>
              <a:ext uri="{FF2B5EF4-FFF2-40B4-BE49-F238E27FC236}">
                <a16:creationId xmlns:a16="http://schemas.microsoft.com/office/drawing/2014/main" id="{9822E561-F97C-4CBB-A9A6-A6BF6317BC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4" name="Title 3">
            <a:extLst>
              <a:ext uri="{FF2B5EF4-FFF2-40B4-BE49-F238E27FC236}">
                <a16:creationId xmlns:a16="http://schemas.microsoft.com/office/drawing/2014/main" id="{47245613-44D8-49F9-B4AE-DA34DC09F19A}"/>
              </a:ext>
            </a:extLst>
          </p:cNvPr>
          <p:cNvSpPr>
            <a:spLocks noGrp="1"/>
          </p:cNvSpPr>
          <p:nvPr>
            <p:ph type="title"/>
          </p:nvPr>
        </p:nvSpPr>
        <p:spPr>
          <a:xfrm>
            <a:off x="638620" y="863695"/>
            <a:ext cx="3511233" cy="3779995"/>
          </a:xfrm>
        </p:spPr>
        <p:txBody>
          <a:bodyPr vert="horz" lIns="91440" tIns="45720" rIns="91440" bIns="45720" rtlCol="0" anchor="ctr">
            <a:normAutofit/>
          </a:bodyPr>
          <a:lstStyle/>
          <a:p>
            <a:pPr algn="ctr"/>
            <a:r>
              <a:rPr lang="en-US" sz="3600" dirty="0">
                <a:solidFill>
                  <a:srgbClr val="FFFFFF"/>
                </a:solidFill>
              </a:rPr>
              <a:t>EDA – Feature Pair plots</a:t>
            </a:r>
            <a:endParaRPr lang="en-US" sz="3600">
              <a:solidFill>
                <a:srgbClr val="FFFFFF"/>
              </a:solidFill>
            </a:endParaRPr>
          </a:p>
        </p:txBody>
      </p:sp>
      <p:sp>
        <p:nvSpPr>
          <p:cNvPr id="41" name="Rectangle 40">
            <a:extLst>
              <a:ext uri="{FF2B5EF4-FFF2-40B4-BE49-F238E27FC236}">
                <a16:creationId xmlns:a16="http://schemas.microsoft.com/office/drawing/2014/main" id="{B01B0E58-A5C8-4CDA-A2E0-35DF94E59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620" y="457200"/>
            <a:ext cx="3511233" cy="91439"/>
          </a:xfrm>
          <a:prstGeom prst="rect">
            <a:avLst/>
          </a:prstGeom>
          <a:solidFill>
            <a:srgbClr val="FE9234"/>
          </a:solidFill>
          <a:ln>
            <a:noFill/>
          </a:ln>
          <a:effectLst/>
        </p:spPr>
        <p:style>
          <a:lnRef idx="1">
            <a:schemeClr val="accent1"/>
          </a:lnRef>
          <a:fillRef idx="3">
            <a:schemeClr val="accent1"/>
          </a:fillRef>
          <a:effectRef idx="2">
            <a:schemeClr val="accent1"/>
          </a:effectRef>
          <a:fontRef idx="minor">
            <a:schemeClr val="lt1"/>
          </a:fontRef>
        </p:style>
      </p:sp>
      <p:pic>
        <p:nvPicPr>
          <p:cNvPr id="13" name="Picture 12">
            <a:extLst>
              <a:ext uri="{FF2B5EF4-FFF2-40B4-BE49-F238E27FC236}">
                <a16:creationId xmlns:a16="http://schemas.microsoft.com/office/drawing/2014/main" id="{B333810A-8CC1-42CE-9CC5-A1DCC66BF3FF}"/>
              </a:ext>
            </a:extLst>
          </p:cNvPr>
          <p:cNvPicPr/>
          <p:nvPr/>
        </p:nvPicPr>
        <p:blipFill rotWithShape="1">
          <a:blip r:embed="rId4">
            <a:extLst>
              <a:ext uri="{28A0092B-C50C-407E-A947-70E740481C1C}">
                <a14:useLocalDpi xmlns:a14="http://schemas.microsoft.com/office/drawing/2010/main" val="0"/>
              </a:ext>
            </a:extLst>
          </a:blip>
          <a:srcRect t="1354" r="-2" b="6901"/>
          <a:stretch/>
        </p:blipFill>
        <p:spPr bwMode="auto">
          <a:xfrm>
            <a:off x="4654295" y="457200"/>
            <a:ext cx="7086151" cy="5899650"/>
          </a:xfrm>
          <a:prstGeom prst="rect">
            <a:avLst/>
          </a:prstGeom>
          <a:noFill/>
        </p:spPr>
      </p:pic>
      <p:sp>
        <p:nvSpPr>
          <p:cNvPr id="6" name="Footer Placeholder 6">
            <a:extLst>
              <a:ext uri="{FF2B5EF4-FFF2-40B4-BE49-F238E27FC236}">
                <a16:creationId xmlns:a16="http://schemas.microsoft.com/office/drawing/2014/main" id="{D32B860F-4104-437D-9E01-CE50B2D60381}"/>
              </a:ext>
            </a:extLst>
          </p:cNvPr>
          <p:cNvSpPr>
            <a:spLocks noGrp="1"/>
          </p:cNvSpPr>
          <p:nvPr>
            <p:ph type="ftr" sz="quarter" idx="11"/>
          </p:nvPr>
        </p:nvSpPr>
        <p:spPr>
          <a:xfrm>
            <a:off x="581192" y="6400800"/>
            <a:ext cx="6917210" cy="365125"/>
          </a:xfrm>
        </p:spPr>
        <p:txBody>
          <a:bodyPr vert="horz" lIns="91440" tIns="45720" rIns="91440" bIns="45720" rtlCol="0" anchor="ctr">
            <a:normAutofit/>
          </a:bodyPr>
          <a:lstStyle/>
          <a:p>
            <a:pPr>
              <a:spcAft>
                <a:spcPts val="600"/>
              </a:spcAft>
            </a:pPr>
            <a:r>
              <a:rPr lang="en-US" kern="1200" cap="all">
                <a:solidFill>
                  <a:srgbClr val="465359">
                    <a:lumMod val="75000"/>
                    <a:lumOff val="25000"/>
                  </a:srgbClr>
                </a:solidFill>
                <a:latin typeface="+mn-lt"/>
                <a:ea typeface="+mn-ea"/>
                <a:cs typeface="+mn-cs"/>
              </a:rPr>
              <a:t>Scott Schirkofsky | Regis University</a:t>
            </a:r>
          </a:p>
        </p:txBody>
      </p:sp>
      <p:pic>
        <p:nvPicPr>
          <p:cNvPr id="2" name="Audio 1">
            <a:hlinkClick r:id="" action="ppaction://media"/>
            <a:extLst>
              <a:ext uri="{FF2B5EF4-FFF2-40B4-BE49-F238E27FC236}">
                <a16:creationId xmlns:a16="http://schemas.microsoft.com/office/drawing/2014/main" id="{ADD75E11-6C6C-42E5-9F22-11F17EE479F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333138528"/>
      </p:ext>
    </p:extLst>
  </p:cSld>
  <p:clrMapOvr>
    <a:masterClrMapping/>
  </p:clrMapOvr>
  <mc:AlternateContent xmlns:mc="http://schemas.openxmlformats.org/markup-compatibility/2006" xmlns:p14="http://schemas.microsoft.com/office/powerpoint/2010/main">
    <mc:Choice Requires="p14">
      <p:transition spd="slow" p14:dur="2000" advTm="12084"/>
    </mc:Choice>
    <mc:Fallback xmlns="">
      <p:transition spd="slow" advTm="1208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18A0B39D-673D-47DB-AF94-2D15174D5D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40" name="Rectangle 39">
            <a:extLst>
              <a:ext uri="{FF2B5EF4-FFF2-40B4-BE49-F238E27FC236}">
                <a16:creationId xmlns:a16="http://schemas.microsoft.com/office/drawing/2014/main" id="{0BBAAC85-3967-456F-858E-A7B6600769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42" name="Rectangle 41">
            <a:extLst>
              <a:ext uri="{FF2B5EF4-FFF2-40B4-BE49-F238E27FC236}">
                <a16:creationId xmlns:a16="http://schemas.microsoft.com/office/drawing/2014/main" id="{56124464-57E5-400F-B084-340F5F0E33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44" name="Rectangle 43">
            <a:extLst>
              <a:ext uri="{FF2B5EF4-FFF2-40B4-BE49-F238E27FC236}">
                <a16:creationId xmlns:a16="http://schemas.microsoft.com/office/drawing/2014/main" id="{B975B959-703A-4CBD-B6B4-87EFD5C40B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46" name="Rectangle 45">
            <a:extLst>
              <a:ext uri="{FF2B5EF4-FFF2-40B4-BE49-F238E27FC236}">
                <a16:creationId xmlns:a16="http://schemas.microsoft.com/office/drawing/2014/main" id="{2D5614A5-B613-49CF-88E8-C136CB0805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23900"/>
            <a:ext cx="12192000" cy="61341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47245613-44D8-49F9-B4AE-DA34DC09F19A}"/>
              </a:ext>
            </a:extLst>
          </p:cNvPr>
          <p:cNvSpPr>
            <a:spLocks noGrp="1"/>
          </p:cNvSpPr>
          <p:nvPr>
            <p:ph type="title"/>
          </p:nvPr>
        </p:nvSpPr>
        <p:spPr>
          <a:xfrm>
            <a:off x="581191" y="723901"/>
            <a:ext cx="10993549" cy="1428750"/>
          </a:xfrm>
        </p:spPr>
        <p:txBody>
          <a:bodyPr vert="horz" lIns="91440" tIns="45720" rIns="91440" bIns="45720" rtlCol="0" anchor="b">
            <a:normAutofit/>
          </a:bodyPr>
          <a:lstStyle/>
          <a:p>
            <a:r>
              <a:rPr lang="en-US" sz="3600">
                <a:solidFill>
                  <a:schemeClr val="accent1"/>
                </a:solidFill>
              </a:rPr>
              <a:t>EDA – Life Expectancy</a:t>
            </a:r>
          </a:p>
        </p:txBody>
      </p:sp>
      <p:sp>
        <p:nvSpPr>
          <p:cNvPr id="48" name="Rectangle 47">
            <a:extLst>
              <a:ext uri="{FF2B5EF4-FFF2-40B4-BE49-F238E27FC236}">
                <a16:creationId xmlns:a16="http://schemas.microsoft.com/office/drawing/2014/main" id="{61B732F2-EACB-4C0E-83C6-D544D65319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rgbClr val="DA7C2C"/>
          </a:solidFill>
          <a:ln>
            <a:noFill/>
          </a:ln>
          <a:effectLst/>
        </p:spPr>
        <p:style>
          <a:lnRef idx="1">
            <a:schemeClr val="accent1"/>
          </a:lnRef>
          <a:fillRef idx="3">
            <a:schemeClr val="accent1"/>
          </a:fillRef>
          <a:effectRef idx="2">
            <a:schemeClr val="accent1"/>
          </a:effectRef>
          <a:fontRef idx="minor">
            <a:schemeClr val="lt1"/>
          </a:fontRef>
        </p:style>
      </p:sp>
      <p:pic>
        <p:nvPicPr>
          <p:cNvPr id="11" name="Picture 10">
            <a:extLst>
              <a:ext uri="{FF2B5EF4-FFF2-40B4-BE49-F238E27FC236}">
                <a16:creationId xmlns:a16="http://schemas.microsoft.com/office/drawing/2014/main" id="{943B11B7-6213-4F52-A4F0-2D0AA015D07E}"/>
              </a:ext>
            </a:extLst>
          </p:cNvPr>
          <p:cNvPicPr/>
          <p:nvPr/>
        </p:nvPicPr>
        <p:blipFill>
          <a:blip r:embed="rId5">
            <a:extLst>
              <a:ext uri="{28A0092B-C50C-407E-A947-70E740481C1C}">
                <a14:useLocalDpi xmlns:a14="http://schemas.microsoft.com/office/drawing/2010/main" val="0"/>
              </a:ext>
            </a:extLst>
          </a:blip>
          <a:stretch>
            <a:fillRect/>
          </a:stretch>
        </p:blipFill>
        <p:spPr bwMode="auto">
          <a:xfrm>
            <a:off x="777824" y="3455730"/>
            <a:ext cx="3039922" cy="2279941"/>
          </a:xfrm>
          <a:prstGeom prst="rect">
            <a:avLst/>
          </a:prstGeom>
          <a:noFill/>
        </p:spPr>
      </p:pic>
      <p:pic>
        <p:nvPicPr>
          <p:cNvPr id="12" name="Picture 11">
            <a:extLst>
              <a:ext uri="{FF2B5EF4-FFF2-40B4-BE49-F238E27FC236}">
                <a16:creationId xmlns:a16="http://schemas.microsoft.com/office/drawing/2014/main" id="{4D50F0F1-BBCB-460F-8EA0-40209E3EFD3B}"/>
              </a:ext>
            </a:extLst>
          </p:cNvPr>
          <p:cNvPicPr/>
          <p:nvPr/>
        </p:nvPicPr>
        <p:blipFill>
          <a:blip r:embed="rId6" cstate="print">
            <a:extLst>
              <a:ext uri="{28A0092B-C50C-407E-A947-70E740481C1C}">
                <a14:useLocalDpi xmlns:a14="http://schemas.microsoft.com/office/drawing/2010/main" val="0"/>
              </a:ext>
            </a:extLst>
          </a:blip>
          <a:stretch>
            <a:fillRect/>
          </a:stretch>
        </p:blipFill>
        <p:spPr bwMode="auto">
          <a:xfrm>
            <a:off x="4572678" y="3601879"/>
            <a:ext cx="6828237" cy="1980186"/>
          </a:xfrm>
          <a:prstGeom prst="rect">
            <a:avLst/>
          </a:prstGeom>
          <a:noFill/>
        </p:spPr>
      </p:pic>
      <p:sp>
        <p:nvSpPr>
          <p:cNvPr id="6" name="Footer Placeholder 6">
            <a:extLst>
              <a:ext uri="{FF2B5EF4-FFF2-40B4-BE49-F238E27FC236}">
                <a16:creationId xmlns:a16="http://schemas.microsoft.com/office/drawing/2014/main" id="{D32B860F-4104-437D-9E01-CE50B2D60381}"/>
              </a:ext>
            </a:extLst>
          </p:cNvPr>
          <p:cNvSpPr>
            <a:spLocks noGrp="1"/>
          </p:cNvSpPr>
          <p:nvPr>
            <p:ph type="ftr" sz="quarter" idx="11"/>
          </p:nvPr>
        </p:nvSpPr>
        <p:spPr>
          <a:xfrm>
            <a:off x="581192" y="6400800"/>
            <a:ext cx="6917210" cy="365125"/>
          </a:xfrm>
        </p:spPr>
        <p:txBody>
          <a:bodyPr vert="horz" lIns="91440" tIns="45720" rIns="91440" bIns="45720" rtlCol="0" anchor="ctr">
            <a:normAutofit/>
          </a:bodyPr>
          <a:lstStyle/>
          <a:p>
            <a:pPr>
              <a:spcAft>
                <a:spcPts val="600"/>
              </a:spcAft>
            </a:pPr>
            <a:r>
              <a:rPr lang="en-US" kern="1200" cap="all">
                <a:solidFill>
                  <a:schemeClr val="accent1">
                    <a:lumMod val="75000"/>
                    <a:lumOff val="25000"/>
                  </a:schemeClr>
                </a:solidFill>
                <a:latin typeface="+mn-lt"/>
                <a:ea typeface="+mn-ea"/>
                <a:cs typeface="+mn-cs"/>
              </a:rPr>
              <a:t>Scott Schirkofsky | Regis University</a:t>
            </a:r>
          </a:p>
        </p:txBody>
      </p:sp>
      <p:sp>
        <p:nvSpPr>
          <p:cNvPr id="50" name="Rectangle 49">
            <a:extLst>
              <a:ext uri="{FF2B5EF4-FFF2-40B4-BE49-F238E27FC236}">
                <a16:creationId xmlns:a16="http://schemas.microsoft.com/office/drawing/2014/main" id="{DB0C1207-1BFD-405B-AA43-841AB3DEA7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2790605"/>
            <a:ext cx="3702689" cy="3602736"/>
          </a:xfrm>
          <a:prstGeom prst="rect">
            <a:avLst/>
          </a:prstGeom>
          <a:noFill/>
          <a:ln w="19050">
            <a:solidFill>
              <a:srgbClr val="DA7C2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32B6A630-B1A3-4350-80D7-E6CEE00F5B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201" y="2790605"/>
            <a:ext cx="7497916" cy="3602736"/>
          </a:xfrm>
          <a:prstGeom prst="rect">
            <a:avLst/>
          </a:pr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Audio 4">
            <a:hlinkClick r:id="" action="ppaction://media"/>
            <a:extLst>
              <a:ext uri="{FF2B5EF4-FFF2-40B4-BE49-F238E27FC236}">
                <a16:creationId xmlns:a16="http://schemas.microsoft.com/office/drawing/2014/main" id="{6C6FDCCF-CEB7-4BC1-8FBD-B0F54BFF1829}"/>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68114684"/>
      </p:ext>
    </p:extLst>
  </p:cSld>
  <p:clrMapOvr>
    <a:masterClrMapping/>
  </p:clrMapOvr>
  <mc:AlternateContent xmlns:mc="http://schemas.openxmlformats.org/markup-compatibility/2006" xmlns:p14="http://schemas.microsoft.com/office/powerpoint/2010/main">
    <mc:Choice Requires="p14">
      <p:transition spd="slow" p14:dur="2000" advTm="23811"/>
    </mc:Choice>
    <mc:Fallback xmlns="">
      <p:transition spd="slow" advTm="238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18A0B39D-673D-47DB-AF94-2D15174D5D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40" name="Rectangle 39">
            <a:extLst>
              <a:ext uri="{FF2B5EF4-FFF2-40B4-BE49-F238E27FC236}">
                <a16:creationId xmlns:a16="http://schemas.microsoft.com/office/drawing/2014/main" id="{0BBAAC85-3967-456F-858E-A7B6600769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42" name="Rectangle 41">
            <a:extLst>
              <a:ext uri="{FF2B5EF4-FFF2-40B4-BE49-F238E27FC236}">
                <a16:creationId xmlns:a16="http://schemas.microsoft.com/office/drawing/2014/main" id="{56124464-57E5-400F-B084-340F5F0E33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44" name="Rectangle 43">
            <a:extLst>
              <a:ext uri="{FF2B5EF4-FFF2-40B4-BE49-F238E27FC236}">
                <a16:creationId xmlns:a16="http://schemas.microsoft.com/office/drawing/2014/main" id="{B975B959-703A-4CBD-B6B4-87EFD5C40B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46" name="Rectangle 45">
            <a:extLst>
              <a:ext uri="{FF2B5EF4-FFF2-40B4-BE49-F238E27FC236}">
                <a16:creationId xmlns:a16="http://schemas.microsoft.com/office/drawing/2014/main" id="{BFFB3542-839A-4F03-BEB3-5B5B0E4790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23900"/>
            <a:ext cx="12192000" cy="61341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47245613-44D8-49F9-B4AE-DA34DC09F19A}"/>
              </a:ext>
            </a:extLst>
          </p:cNvPr>
          <p:cNvSpPr>
            <a:spLocks noGrp="1"/>
          </p:cNvSpPr>
          <p:nvPr>
            <p:ph type="title"/>
          </p:nvPr>
        </p:nvSpPr>
        <p:spPr>
          <a:xfrm>
            <a:off x="581191" y="723901"/>
            <a:ext cx="10993549" cy="1428750"/>
          </a:xfrm>
        </p:spPr>
        <p:txBody>
          <a:bodyPr vert="horz" lIns="91440" tIns="45720" rIns="91440" bIns="45720" rtlCol="0" anchor="b">
            <a:normAutofit/>
          </a:bodyPr>
          <a:lstStyle/>
          <a:p>
            <a:r>
              <a:rPr lang="en-US" sz="3600">
                <a:solidFill>
                  <a:schemeClr val="accent1"/>
                </a:solidFill>
              </a:rPr>
              <a:t>EDA – Life Expectancy</a:t>
            </a:r>
          </a:p>
        </p:txBody>
      </p:sp>
      <p:sp>
        <p:nvSpPr>
          <p:cNvPr id="48" name="Rectangle 47">
            <a:extLst>
              <a:ext uri="{FF2B5EF4-FFF2-40B4-BE49-F238E27FC236}">
                <a16:creationId xmlns:a16="http://schemas.microsoft.com/office/drawing/2014/main" id="{86082481-A4EA-4F11-9006-FB76DB525B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rgbClr val="4C9BD0"/>
          </a:solidFill>
          <a:ln>
            <a:noFill/>
          </a:ln>
          <a:effectLst/>
        </p:spPr>
        <p:style>
          <a:lnRef idx="1">
            <a:schemeClr val="accent1"/>
          </a:lnRef>
          <a:fillRef idx="3">
            <a:schemeClr val="accent1"/>
          </a:fillRef>
          <a:effectRef idx="2">
            <a:schemeClr val="accent1"/>
          </a:effectRef>
          <a:fontRef idx="minor">
            <a:schemeClr val="lt1"/>
          </a:fontRef>
        </p:style>
      </p:sp>
      <p:pic>
        <p:nvPicPr>
          <p:cNvPr id="3" name="Picture 2">
            <a:extLst>
              <a:ext uri="{FF2B5EF4-FFF2-40B4-BE49-F238E27FC236}">
                <a16:creationId xmlns:a16="http://schemas.microsoft.com/office/drawing/2014/main" id="{099AAD87-0CEC-41FF-B27A-3E0405349AF1}"/>
              </a:ext>
            </a:extLst>
          </p:cNvPr>
          <p:cNvPicPr>
            <a:picLocks noChangeAspect="1"/>
          </p:cNvPicPr>
          <p:nvPr/>
        </p:nvPicPr>
        <p:blipFill>
          <a:blip r:embed="rId5"/>
          <a:stretch>
            <a:fillRect/>
          </a:stretch>
        </p:blipFill>
        <p:spPr>
          <a:xfrm>
            <a:off x="658684" y="2697494"/>
            <a:ext cx="6063854" cy="3304800"/>
          </a:xfrm>
          <a:prstGeom prst="rect">
            <a:avLst/>
          </a:prstGeom>
        </p:spPr>
      </p:pic>
      <p:pic>
        <p:nvPicPr>
          <p:cNvPr id="10" name="Picture 9">
            <a:extLst>
              <a:ext uri="{FF2B5EF4-FFF2-40B4-BE49-F238E27FC236}">
                <a16:creationId xmlns:a16="http://schemas.microsoft.com/office/drawing/2014/main" id="{439A309F-BF13-4F23-AB18-337044D64ED6}"/>
              </a:ext>
            </a:extLst>
          </p:cNvPr>
          <p:cNvPicPr/>
          <p:nvPr/>
        </p:nvPicPr>
        <p:blipFill>
          <a:blip r:embed="rId6">
            <a:extLst>
              <a:ext uri="{28A0092B-C50C-407E-A947-70E740481C1C}">
                <a14:useLocalDpi xmlns:a14="http://schemas.microsoft.com/office/drawing/2010/main" val="0"/>
              </a:ext>
            </a:extLst>
          </a:blip>
          <a:stretch>
            <a:fillRect/>
          </a:stretch>
        </p:blipFill>
        <p:spPr bwMode="auto">
          <a:xfrm>
            <a:off x="7169072" y="2697494"/>
            <a:ext cx="3924547" cy="3304800"/>
          </a:xfrm>
          <a:prstGeom prst="rect">
            <a:avLst/>
          </a:prstGeom>
          <a:noFill/>
        </p:spPr>
      </p:pic>
      <p:sp>
        <p:nvSpPr>
          <p:cNvPr id="6" name="Footer Placeholder 6">
            <a:extLst>
              <a:ext uri="{FF2B5EF4-FFF2-40B4-BE49-F238E27FC236}">
                <a16:creationId xmlns:a16="http://schemas.microsoft.com/office/drawing/2014/main" id="{D32B860F-4104-437D-9E01-CE50B2D60381}"/>
              </a:ext>
            </a:extLst>
          </p:cNvPr>
          <p:cNvSpPr>
            <a:spLocks noGrp="1"/>
          </p:cNvSpPr>
          <p:nvPr>
            <p:ph type="ftr" sz="quarter" idx="11"/>
          </p:nvPr>
        </p:nvSpPr>
        <p:spPr>
          <a:xfrm>
            <a:off x="581192" y="6400800"/>
            <a:ext cx="6917210" cy="365125"/>
          </a:xfrm>
        </p:spPr>
        <p:txBody>
          <a:bodyPr vert="horz" lIns="91440" tIns="45720" rIns="91440" bIns="45720" rtlCol="0" anchor="ctr">
            <a:normAutofit/>
          </a:bodyPr>
          <a:lstStyle/>
          <a:p>
            <a:pPr>
              <a:spcAft>
                <a:spcPts val="600"/>
              </a:spcAft>
            </a:pPr>
            <a:r>
              <a:rPr lang="en-US" kern="1200" cap="all">
                <a:solidFill>
                  <a:schemeClr val="accent1">
                    <a:lumMod val="75000"/>
                    <a:lumOff val="25000"/>
                  </a:schemeClr>
                </a:solidFill>
                <a:latin typeface="+mn-lt"/>
                <a:ea typeface="+mn-ea"/>
                <a:cs typeface="+mn-cs"/>
              </a:rPr>
              <a:t>Scott Schirkofsky | Regis University</a:t>
            </a:r>
          </a:p>
        </p:txBody>
      </p:sp>
      <p:pic>
        <p:nvPicPr>
          <p:cNvPr id="2" name="Audio 1">
            <a:hlinkClick r:id="" action="ppaction://media"/>
            <a:extLst>
              <a:ext uri="{FF2B5EF4-FFF2-40B4-BE49-F238E27FC236}">
                <a16:creationId xmlns:a16="http://schemas.microsoft.com/office/drawing/2014/main" id="{23CEB60A-6FEA-4DFD-873F-11E28E3B8E55}"/>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327559179"/>
      </p:ext>
    </p:extLst>
  </p:cSld>
  <p:clrMapOvr>
    <a:masterClrMapping/>
  </p:clrMapOvr>
  <mc:AlternateContent xmlns:mc="http://schemas.openxmlformats.org/markup-compatibility/2006" xmlns:p14="http://schemas.microsoft.com/office/powerpoint/2010/main">
    <mc:Choice Requires="p14">
      <p:transition spd="slow" p14:dur="2000" advTm="19178"/>
    </mc:Choice>
    <mc:Fallback xmlns="">
      <p:transition spd="slow" advTm="1917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18A0B39D-673D-47DB-AF94-2D15174D5D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4" name="Rectangle 33">
            <a:extLst>
              <a:ext uri="{FF2B5EF4-FFF2-40B4-BE49-F238E27FC236}">
                <a16:creationId xmlns:a16="http://schemas.microsoft.com/office/drawing/2014/main" id="{0BBAAC85-3967-456F-858E-A7B6600769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36" name="Rectangle 35">
            <a:extLst>
              <a:ext uri="{FF2B5EF4-FFF2-40B4-BE49-F238E27FC236}">
                <a16:creationId xmlns:a16="http://schemas.microsoft.com/office/drawing/2014/main" id="{56124464-57E5-400F-B084-340F5F0E33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38" name="Rectangle 37">
            <a:extLst>
              <a:ext uri="{FF2B5EF4-FFF2-40B4-BE49-F238E27FC236}">
                <a16:creationId xmlns:a16="http://schemas.microsoft.com/office/drawing/2014/main" id="{B975B959-703A-4CBD-B6B4-87EFD5C40B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40" name="Rectangle 39">
            <a:extLst>
              <a:ext uri="{FF2B5EF4-FFF2-40B4-BE49-F238E27FC236}">
                <a16:creationId xmlns:a16="http://schemas.microsoft.com/office/drawing/2014/main" id="{2D5614A5-B613-49CF-88E8-C136CB0805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23900"/>
            <a:ext cx="12192000" cy="61341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47245613-44D8-49F9-B4AE-DA34DC09F19A}"/>
              </a:ext>
            </a:extLst>
          </p:cNvPr>
          <p:cNvSpPr>
            <a:spLocks noGrp="1"/>
          </p:cNvSpPr>
          <p:nvPr>
            <p:ph type="title"/>
          </p:nvPr>
        </p:nvSpPr>
        <p:spPr>
          <a:xfrm>
            <a:off x="581191" y="723901"/>
            <a:ext cx="10993549" cy="1428750"/>
          </a:xfrm>
        </p:spPr>
        <p:txBody>
          <a:bodyPr vert="horz" lIns="91440" tIns="45720" rIns="91440" bIns="45720" rtlCol="0" anchor="b">
            <a:normAutofit/>
          </a:bodyPr>
          <a:lstStyle/>
          <a:p>
            <a:r>
              <a:rPr lang="en-US" sz="3600">
                <a:solidFill>
                  <a:schemeClr val="accent1"/>
                </a:solidFill>
              </a:rPr>
              <a:t>EDA – Life Expectancy</a:t>
            </a:r>
          </a:p>
        </p:txBody>
      </p:sp>
      <p:sp>
        <p:nvSpPr>
          <p:cNvPr id="42" name="Rectangle 41">
            <a:extLst>
              <a:ext uri="{FF2B5EF4-FFF2-40B4-BE49-F238E27FC236}">
                <a16:creationId xmlns:a16="http://schemas.microsoft.com/office/drawing/2014/main" id="{61B732F2-EACB-4C0E-83C6-D544D65319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rgbClr val="F57C70"/>
          </a:solidFill>
          <a:ln>
            <a:noFill/>
          </a:ln>
          <a:effectLst/>
        </p:spPr>
        <p:style>
          <a:lnRef idx="1">
            <a:schemeClr val="accent1"/>
          </a:lnRef>
          <a:fillRef idx="3">
            <a:schemeClr val="accent1"/>
          </a:fillRef>
          <a:effectRef idx="2">
            <a:schemeClr val="accent1"/>
          </a:effectRef>
          <a:fontRef idx="minor">
            <a:schemeClr val="lt1"/>
          </a:fontRef>
        </p:style>
      </p:sp>
      <p:pic>
        <p:nvPicPr>
          <p:cNvPr id="3" name="Picture 2">
            <a:extLst>
              <a:ext uri="{FF2B5EF4-FFF2-40B4-BE49-F238E27FC236}">
                <a16:creationId xmlns:a16="http://schemas.microsoft.com/office/drawing/2014/main" id="{6C166F1E-1932-4156-A691-3E3D1DBAD152}"/>
              </a:ext>
            </a:extLst>
          </p:cNvPr>
          <p:cNvPicPr>
            <a:picLocks noChangeAspect="1"/>
          </p:cNvPicPr>
          <p:nvPr/>
        </p:nvPicPr>
        <p:blipFill>
          <a:blip r:embed="rId5"/>
          <a:stretch>
            <a:fillRect/>
          </a:stretch>
        </p:blipFill>
        <p:spPr>
          <a:xfrm>
            <a:off x="581191" y="3497778"/>
            <a:ext cx="3498395" cy="1932862"/>
          </a:xfrm>
          <a:prstGeom prst="rect">
            <a:avLst/>
          </a:prstGeom>
        </p:spPr>
      </p:pic>
      <p:pic>
        <p:nvPicPr>
          <p:cNvPr id="8" name="Picture 7">
            <a:extLst>
              <a:ext uri="{FF2B5EF4-FFF2-40B4-BE49-F238E27FC236}">
                <a16:creationId xmlns:a16="http://schemas.microsoft.com/office/drawing/2014/main" id="{4F1EAD39-4190-4119-86A3-119AD49B4B02}"/>
              </a:ext>
            </a:extLst>
          </p:cNvPr>
          <p:cNvPicPr/>
          <p:nvPr/>
        </p:nvPicPr>
        <p:blipFill>
          <a:blip r:embed="rId6">
            <a:extLst>
              <a:ext uri="{28A0092B-C50C-407E-A947-70E740481C1C}">
                <a14:useLocalDpi xmlns:a14="http://schemas.microsoft.com/office/drawing/2010/main" val="0"/>
              </a:ext>
            </a:extLst>
          </a:blip>
          <a:stretch>
            <a:fillRect/>
          </a:stretch>
        </p:blipFill>
        <p:spPr bwMode="auto">
          <a:xfrm>
            <a:off x="5258946" y="3075530"/>
            <a:ext cx="5566402" cy="2936278"/>
          </a:xfrm>
          <a:prstGeom prst="rect">
            <a:avLst/>
          </a:prstGeom>
          <a:noFill/>
        </p:spPr>
      </p:pic>
      <p:sp>
        <p:nvSpPr>
          <p:cNvPr id="6" name="Footer Placeholder 6">
            <a:extLst>
              <a:ext uri="{FF2B5EF4-FFF2-40B4-BE49-F238E27FC236}">
                <a16:creationId xmlns:a16="http://schemas.microsoft.com/office/drawing/2014/main" id="{D32B860F-4104-437D-9E01-CE50B2D60381}"/>
              </a:ext>
            </a:extLst>
          </p:cNvPr>
          <p:cNvSpPr>
            <a:spLocks noGrp="1"/>
          </p:cNvSpPr>
          <p:nvPr>
            <p:ph type="ftr" sz="quarter" idx="11"/>
          </p:nvPr>
        </p:nvSpPr>
        <p:spPr>
          <a:xfrm>
            <a:off x="581192" y="6400800"/>
            <a:ext cx="6917210" cy="365125"/>
          </a:xfrm>
        </p:spPr>
        <p:txBody>
          <a:bodyPr vert="horz" lIns="91440" tIns="45720" rIns="91440" bIns="45720" rtlCol="0" anchor="ctr">
            <a:normAutofit/>
          </a:bodyPr>
          <a:lstStyle/>
          <a:p>
            <a:pPr>
              <a:spcAft>
                <a:spcPts val="600"/>
              </a:spcAft>
            </a:pPr>
            <a:r>
              <a:rPr lang="en-US" kern="1200" cap="all">
                <a:solidFill>
                  <a:schemeClr val="accent1">
                    <a:lumMod val="75000"/>
                    <a:lumOff val="25000"/>
                  </a:schemeClr>
                </a:solidFill>
                <a:latin typeface="+mn-lt"/>
                <a:ea typeface="+mn-ea"/>
                <a:cs typeface="+mn-cs"/>
              </a:rPr>
              <a:t>Scott Schirkofsky | Regis University</a:t>
            </a:r>
          </a:p>
        </p:txBody>
      </p:sp>
      <p:sp>
        <p:nvSpPr>
          <p:cNvPr id="44" name="Rectangle 43">
            <a:extLst>
              <a:ext uri="{FF2B5EF4-FFF2-40B4-BE49-F238E27FC236}">
                <a16:creationId xmlns:a16="http://schemas.microsoft.com/office/drawing/2014/main" id="{DB0C1207-1BFD-405B-AA43-841AB3DEA7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2790605"/>
            <a:ext cx="3702689" cy="3602736"/>
          </a:xfrm>
          <a:prstGeom prst="rect">
            <a:avLst/>
          </a:prstGeom>
          <a:noFill/>
          <a:ln w="19050">
            <a:solidFill>
              <a:srgbClr val="F57C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32B6A630-B1A3-4350-80D7-E6CEE00F5B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201" y="2790605"/>
            <a:ext cx="7497916" cy="3602736"/>
          </a:xfrm>
          <a:prstGeom prst="rect">
            <a:avLst/>
          </a:pr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Audio 1">
            <a:hlinkClick r:id="" action="ppaction://media"/>
            <a:extLst>
              <a:ext uri="{FF2B5EF4-FFF2-40B4-BE49-F238E27FC236}">
                <a16:creationId xmlns:a16="http://schemas.microsoft.com/office/drawing/2014/main" id="{A6AC27F3-C1BB-4ED2-8000-27B5FA8184E1}"/>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199906898"/>
      </p:ext>
    </p:extLst>
  </p:cSld>
  <p:clrMapOvr>
    <a:masterClrMapping/>
  </p:clrMapOvr>
  <mc:AlternateContent xmlns:mc="http://schemas.openxmlformats.org/markup-compatibility/2006" xmlns:p14="http://schemas.microsoft.com/office/powerpoint/2010/main">
    <mc:Choice Requires="p14">
      <p:transition spd="slow" p14:dur="2000" advTm="24206"/>
    </mc:Choice>
    <mc:Fallback xmlns="">
      <p:transition spd="slow" advTm="2420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9B6B47BF-F3D0-4678-9B20-DA45E1BCAD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0F087214-7F9B-4A51-ABFE-0247097B6A5E}"/>
              </a:ext>
            </a:extLst>
          </p:cNvPr>
          <p:cNvSpPr>
            <a:spLocks noGrp="1"/>
          </p:cNvSpPr>
          <p:nvPr>
            <p:ph type="title"/>
          </p:nvPr>
        </p:nvSpPr>
        <p:spPr>
          <a:xfrm>
            <a:off x="581192" y="1124999"/>
            <a:ext cx="4076149" cy="4608003"/>
          </a:xfrm>
        </p:spPr>
        <p:txBody>
          <a:bodyPr anchor="ctr">
            <a:normAutofit/>
          </a:bodyPr>
          <a:lstStyle/>
          <a:p>
            <a:r>
              <a:rPr lang="en-US" sz="4000">
                <a:solidFill>
                  <a:schemeClr val="accent2"/>
                </a:solidFill>
              </a:rPr>
              <a:t>Overview</a:t>
            </a:r>
          </a:p>
        </p:txBody>
      </p:sp>
      <p:sp>
        <p:nvSpPr>
          <p:cNvPr id="41" name="Rectangle 40">
            <a:extLst>
              <a:ext uri="{FF2B5EF4-FFF2-40B4-BE49-F238E27FC236}">
                <a16:creationId xmlns:a16="http://schemas.microsoft.com/office/drawing/2014/main" id="{19334917-3673-4EF2-BA7C-CC83AEEEAE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5673" y="457200"/>
            <a:ext cx="4206240" cy="94997"/>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43" name="Rectangle 42">
            <a:extLst>
              <a:ext uri="{FF2B5EF4-FFF2-40B4-BE49-F238E27FC236}">
                <a16:creationId xmlns:a16="http://schemas.microsoft.com/office/drawing/2014/main" id="{E1589AE1-C0FC-4B66-9C0D-9EB92F40F4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17585" y="457200"/>
            <a:ext cx="658368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5" name="Content Placeholder 4">
            <a:extLst>
              <a:ext uri="{FF2B5EF4-FFF2-40B4-BE49-F238E27FC236}">
                <a16:creationId xmlns:a16="http://schemas.microsoft.com/office/drawing/2014/main" id="{5F9966C2-818D-454F-AD50-9F10137D8D67}"/>
              </a:ext>
            </a:extLst>
          </p:cNvPr>
          <p:cNvSpPr>
            <a:spLocks noGrp="1"/>
          </p:cNvSpPr>
          <p:nvPr>
            <p:ph idx="1"/>
          </p:nvPr>
        </p:nvSpPr>
        <p:spPr>
          <a:xfrm>
            <a:off x="5162814" y="1211403"/>
            <a:ext cx="6493222" cy="3888704"/>
          </a:xfrm>
        </p:spPr>
        <p:txBody>
          <a:bodyPr>
            <a:normAutofit/>
          </a:bodyPr>
          <a:lstStyle/>
          <a:p>
            <a:pPr marL="0" indent="0">
              <a:buClr>
                <a:srgbClr val="FB6938"/>
              </a:buClr>
              <a:buNone/>
            </a:pPr>
            <a:r>
              <a:rPr lang="en-US" sz="2000" dirty="0"/>
              <a:t>The Global Health Observatory indicates that life expectancy globally increased from 66.8 years in 2000 to 73.4 in 2019.  Life expectancy is also regarded as the key metric for assessing population’s health. </a:t>
            </a:r>
            <a:br>
              <a:rPr lang="en-US" sz="2000" dirty="0"/>
            </a:br>
            <a:br>
              <a:rPr lang="en-US" sz="2000" dirty="0"/>
            </a:br>
            <a:r>
              <a:rPr lang="en-US" sz="2000" dirty="0"/>
              <a:t>This project seeks to better understand the various factors that affect life expectancy and their relationship with each other and life expectancy itself.  The project will also use various machine learning techniques to predict various life expectancy by country and other indicators and provide the metrics needed to evaluate the predictions.</a:t>
            </a:r>
          </a:p>
        </p:txBody>
      </p:sp>
      <p:sp>
        <p:nvSpPr>
          <p:cNvPr id="8" name="Footer Placeholder 6">
            <a:extLst>
              <a:ext uri="{FF2B5EF4-FFF2-40B4-BE49-F238E27FC236}">
                <a16:creationId xmlns:a16="http://schemas.microsoft.com/office/drawing/2014/main" id="{39EF2DB1-ED19-4436-924F-476E31CC9C2F}"/>
              </a:ext>
            </a:extLst>
          </p:cNvPr>
          <p:cNvSpPr>
            <a:spLocks noGrp="1"/>
          </p:cNvSpPr>
          <p:nvPr>
            <p:ph type="ftr" sz="quarter" idx="11"/>
          </p:nvPr>
        </p:nvSpPr>
        <p:spPr>
          <a:xfrm>
            <a:off x="581192" y="6218237"/>
            <a:ext cx="2962108" cy="365125"/>
          </a:xfrm>
        </p:spPr>
        <p:txBody>
          <a:bodyPr>
            <a:normAutofit/>
          </a:bodyPr>
          <a:lstStyle/>
          <a:p>
            <a:pPr algn="ctr">
              <a:spcAft>
                <a:spcPts val="600"/>
              </a:spcAft>
            </a:pPr>
            <a:r>
              <a:rPr lang="en-US" dirty="0"/>
              <a:t>Scott Schirkofsky | Regis University</a:t>
            </a:r>
          </a:p>
        </p:txBody>
      </p:sp>
      <p:sp>
        <p:nvSpPr>
          <p:cNvPr id="2" name="TextBox 1">
            <a:extLst>
              <a:ext uri="{FF2B5EF4-FFF2-40B4-BE49-F238E27FC236}">
                <a16:creationId xmlns:a16="http://schemas.microsoft.com/office/drawing/2014/main" id="{0F8F2D6D-C31E-433C-868D-DAE7E0F77B24}"/>
              </a:ext>
            </a:extLst>
          </p:cNvPr>
          <p:cNvSpPr txBox="1"/>
          <p:nvPr/>
        </p:nvSpPr>
        <p:spPr>
          <a:xfrm>
            <a:off x="5259684" y="5398527"/>
            <a:ext cx="4549954" cy="707886"/>
          </a:xfrm>
          <a:prstGeom prst="rect">
            <a:avLst/>
          </a:prstGeom>
          <a:noFill/>
        </p:spPr>
        <p:txBody>
          <a:bodyPr wrap="square" rtlCol="0">
            <a:spAutoFit/>
          </a:bodyPr>
          <a:lstStyle/>
          <a:p>
            <a:r>
              <a:rPr lang="en-US" sz="2000" dirty="0">
                <a:solidFill>
                  <a:schemeClr val="accent2"/>
                </a:solidFill>
              </a:rPr>
              <a:t>Blog:   </a:t>
            </a:r>
            <a:r>
              <a:rPr lang="en-US" sz="2000" dirty="0">
                <a:solidFill>
                  <a:schemeClr val="accent2"/>
                </a:solidFill>
                <a:hlinkClick r:id="rId4">
                  <a:extLst>
                    <a:ext uri="{A12FA001-AC4F-418D-AE19-62706E023703}">
                      <ahyp:hlinkClr xmlns:ahyp="http://schemas.microsoft.com/office/drawing/2018/hyperlinkcolor" val="tx"/>
                    </a:ext>
                  </a:extLst>
                </a:hlinkClick>
              </a:rPr>
              <a:t>https://sschirko.edublogs.org/</a:t>
            </a:r>
            <a:br>
              <a:rPr lang="en-US" sz="2000" dirty="0">
                <a:solidFill>
                  <a:schemeClr val="accent2"/>
                </a:solidFill>
              </a:rPr>
            </a:br>
            <a:r>
              <a:rPr lang="en-US" sz="2000" dirty="0" err="1">
                <a:solidFill>
                  <a:schemeClr val="accent2"/>
                </a:solidFill>
              </a:rPr>
              <a:t>Github</a:t>
            </a:r>
            <a:r>
              <a:rPr lang="en-US" sz="2000" dirty="0">
                <a:solidFill>
                  <a:schemeClr val="accent2"/>
                </a:solidFill>
              </a:rPr>
              <a:t>:   </a:t>
            </a:r>
            <a:r>
              <a:rPr lang="en-US" sz="2000" dirty="0">
                <a:solidFill>
                  <a:schemeClr val="accent2"/>
                </a:solidFill>
                <a:hlinkClick r:id="rId5">
                  <a:extLst>
                    <a:ext uri="{A12FA001-AC4F-418D-AE19-62706E023703}">
                      <ahyp:hlinkClr xmlns:ahyp="http://schemas.microsoft.com/office/drawing/2018/hyperlinkcolor" val="tx"/>
                    </a:ext>
                  </a:extLst>
                </a:hlinkClick>
              </a:rPr>
              <a:t>https://github.com/schirko</a:t>
            </a:r>
            <a:endParaRPr lang="en-US" sz="2000" dirty="0">
              <a:solidFill>
                <a:schemeClr val="accent2"/>
              </a:solidFill>
            </a:endParaRPr>
          </a:p>
        </p:txBody>
      </p:sp>
      <p:pic>
        <p:nvPicPr>
          <p:cNvPr id="3" name="Audio 2">
            <a:hlinkClick r:id="" action="ppaction://media"/>
            <a:extLst>
              <a:ext uri="{FF2B5EF4-FFF2-40B4-BE49-F238E27FC236}">
                <a16:creationId xmlns:a16="http://schemas.microsoft.com/office/drawing/2014/main" id="{145D3B6C-5E47-4F86-816E-CED69F99E7A1}"/>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6891403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27433"/>
    </mc:Choice>
    <mc:Fallback xmlns="">
      <p:transition spd="slow" advTm="2743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6" name="Rectangle 75">
            <a:extLst>
              <a:ext uri="{FF2B5EF4-FFF2-40B4-BE49-F238E27FC236}">
                <a16:creationId xmlns:a16="http://schemas.microsoft.com/office/drawing/2014/main" id="{8E7C44A8-2376-4D72-8551-B0E740A345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78" name="Rectangle 77">
            <a:extLst>
              <a:ext uri="{FF2B5EF4-FFF2-40B4-BE49-F238E27FC236}">
                <a16:creationId xmlns:a16="http://schemas.microsoft.com/office/drawing/2014/main" id="{FAF951DF-F5B8-4205-8295-724217C748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80" name="Rectangle 79">
            <a:extLst>
              <a:ext uri="{FF2B5EF4-FFF2-40B4-BE49-F238E27FC236}">
                <a16:creationId xmlns:a16="http://schemas.microsoft.com/office/drawing/2014/main" id="{E4E79EFE-DDE7-4A88-9DCD-AF0D8793AE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82" name="Rectangle 81">
            <a:extLst>
              <a:ext uri="{FF2B5EF4-FFF2-40B4-BE49-F238E27FC236}">
                <a16:creationId xmlns:a16="http://schemas.microsoft.com/office/drawing/2014/main" id="{C6FA4384-2E61-41F1-82E9-E5F04220E7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84" name="Rectangle 83">
            <a:extLst>
              <a:ext uri="{FF2B5EF4-FFF2-40B4-BE49-F238E27FC236}">
                <a16:creationId xmlns:a16="http://schemas.microsoft.com/office/drawing/2014/main" id="{EECFE009-2DAC-41F4-B723-A133394F12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a:extLst>
              <a:ext uri="{FF2B5EF4-FFF2-40B4-BE49-F238E27FC236}">
                <a16:creationId xmlns:a16="http://schemas.microsoft.com/office/drawing/2014/main" id="{CAF12A1B-5320-4ADD-945C-76EFB3A8A0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2033" y="4020816"/>
            <a:ext cx="11293434" cy="22961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47245613-44D8-49F9-B4AE-DA34DC09F19A}"/>
              </a:ext>
            </a:extLst>
          </p:cNvPr>
          <p:cNvSpPr>
            <a:spLocks noGrp="1"/>
          </p:cNvSpPr>
          <p:nvPr>
            <p:ph type="title"/>
          </p:nvPr>
        </p:nvSpPr>
        <p:spPr>
          <a:xfrm>
            <a:off x="768266" y="4098377"/>
            <a:ext cx="10806474" cy="1397452"/>
          </a:xfrm>
        </p:spPr>
        <p:txBody>
          <a:bodyPr vert="horz" lIns="91440" tIns="45720" rIns="91440" bIns="45720" rtlCol="0" anchor="b">
            <a:normAutofit/>
          </a:bodyPr>
          <a:lstStyle/>
          <a:p>
            <a:r>
              <a:rPr lang="en-US" sz="3600">
                <a:solidFill>
                  <a:srgbClr val="FFFFFF"/>
                </a:solidFill>
              </a:rPr>
              <a:t>EDA – Rankings</a:t>
            </a:r>
          </a:p>
        </p:txBody>
      </p:sp>
      <p:sp>
        <p:nvSpPr>
          <p:cNvPr id="88" name="Rectangle 87">
            <a:extLst>
              <a:ext uri="{FF2B5EF4-FFF2-40B4-BE49-F238E27FC236}">
                <a16:creationId xmlns:a16="http://schemas.microsoft.com/office/drawing/2014/main" id="{4CE75CCD-D2D9-4745-B6FB-7C7D348996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199"/>
            <a:ext cx="5608482" cy="94997"/>
          </a:xfrm>
          <a:prstGeom prst="rect">
            <a:avLst/>
          </a:prstGeom>
          <a:solidFill>
            <a:srgbClr val="F89700"/>
          </a:solidFill>
          <a:ln>
            <a:noFill/>
          </a:ln>
          <a:effectLst/>
        </p:spPr>
        <p:style>
          <a:lnRef idx="1">
            <a:schemeClr val="accent1"/>
          </a:lnRef>
          <a:fillRef idx="3">
            <a:schemeClr val="accent1"/>
          </a:fillRef>
          <a:effectRef idx="2">
            <a:schemeClr val="accent1"/>
          </a:effectRef>
          <a:fontRef idx="minor">
            <a:schemeClr val="lt1"/>
          </a:fontRef>
        </p:style>
      </p:sp>
      <p:sp>
        <p:nvSpPr>
          <p:cNvPr id="90" name="Rectangle 89">
            <a:extLst>
              <a:ext uri="{FF2B5EF4-FFF2-40B4-BE49-F238E27FC236}">
                <a16:creationId xmlns:a16="http://schemas.microsoft.com/office/drawing/2014/main" id="{98BC587E-CD2E-4A07-BC8E-1463F3C454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53934" y="453643"/>
            <a:ext cx="5591533" cy="98553"/>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92" name="Rectangle 91">
            <a:extLst>
              <a:ext uri="{FF2B5EF4-FFF2-40B4-BE49-F238E27FC236}">
                <a16:creationId xmlns:a16="http://schemas.microsoft.com/office/drawing/2014/main" id="{781BCBED-66A0-4B85-9E2D-8A30020706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3" y="642657"/>
            <a:ext cx="2753496" cy="3273383"/>
          </a:xfrm>
          <a:prstGeom prst="rect">
            <a:avLst/>
          </a:prstGeom>
          <a:solidFill>
            <a:srgbClr val="FFFFFF"/>
          </a:solidFill>
          <a:ln w="19050">
            <a:solidFill>
              <a:schemeClr val="accent4">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descr="Table&#10;&#10;Description automatically generated">
            <a:extLst>
              <a:ext uri="{FF2B5EF4-FFF2-40B4-BE49-F238E27FC236}">
                <a16:creationId xmlns:a16="http://schemas.microsoft.com/office/drawing/2014/main" id="{84A4E862-B500-4D4E-A500-E5CAB310802A}"/>
              </a:ext>
            </a:extLst>
          </p:cNvPr>
          <p:cNvPicPr>
            <a:picLocks noChangeAspect="1"/>
          </p:cNvPicPr>
          <p:nvPr/>
        </p:nvPicPr>
        <p:blipFill>
          <a:blip r:embed="rId5"/>
          <a:stretch>
            <a:fillRect/>
          </a:stretch>
        </p:blipFill>
        <p:spPr>
          <a:xfrm>
            <a:off x="4098298" y="817837"/>
            <a:ext cx="1166793" cy="2919553"/>
          </a:xfrm>
          <a:prstGeom prst="rect">
            <a:avLst/>
          </a:prstGeom>
        </p:spPr>
      </p:pic>
      <p:sp>
        <p:nvSpPr>
          <p:cNvPr id="96" name="Rectangle 95">
            <a:extLst>
              <a:ext uri="{FF2B5EF4-FFF2-40B4-BE49-F238E27FC236}">
                <a16:creationId xmlns:a16="http://schemas.microsoft.com/office/drawing/2014/main" id="{4F49EA07-362B-469E-88CE-E66EDF8F30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53934" y="646697"/>
            <a:ext cx="2753496" cy="3273383"/>
          </a:xfrm>
          <a:prstGeom prst="rect">
            <a:avLst/>
          </a:prstGeom>
          <a:solidFill>
            <a:srgbClr val="FFFFFF"/>
          </a:solidFill>
          <a:ln w="19050">
            <a:solidFill>
              <a:schemeClr val="accent4">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Table&#10;&#10;Description automatically generated">
            <a:extLst>
              <a:ext uri="{FF2B5EF4-FFF2-40B4-BE49-F238E27FC236}">
                <a16:creationId xmlns:a16="http://schemas.microsoft.com/office/drawing/2014/main" id="{ACB042B6-E848-4B2B-A680-2D2B846E8111}"/>
              </a:ext>
            </a:extLst>
          </p:cNvPr>
          <p:cNvPicPr>
            <a:picLocks noChangeAspect="1"/>
          </p:cNvPicPr>
          <p:nvPr/>
        </p:nvPicPr>
        <p:blipFill>
          <a:blip r:embed="rId6"/>
          <a:stretch>
            <a:fillRect/>
          </a:stretch>
        </p:blipFill>
        <p:spPr>
          <a:xfrm>
            <a:off x="6669406" y="817837"/>
            <a:ext cx="1712278" cy="2919553"/>
          </a:xfrm>
          <a:prstGeom prst="rect">
            <a:avLst/>
          </a:prstGeom>
        </p:spPr>
      </p:pic>
      <p:sp>
        <p:nvSpPr>
          <p:cNvPr id="98" name="Rectangle 97">
            <a:extLst>
              <a:ext uri="{FF2B5EF4-FFF2-40B4-BE49-F238E27FC236}">
                <a16:creationId xmlns:a16="http://schemas.microsoft.com/office/drawing/2014/main" id="{99F03C75-9019-46D4-9F60-C2098B5A08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96076" y="646697"/>
            <a:ext cx="2753496" cy="3273383"/>
          </a:xfrm>
          <a:prstGeom prst="rect">
            <a:avLst/>
          </a:prstGeom>
          <a:solidFill>
            <a:srgbClr val="FFFFFF"/>
          </a:solidFill>
          <a:ln w="19050">
            <a:solidFill>
              <a:schemeClr val="accent4">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Table&#10;&#10;Description automatically generated">
            <a:extLst>
              <a:ext uri="{FF2B5EF4-FFF2-40B4-BE49-F238E27FC236}">
                <a16:creationId xmlns:a16="http://schemas.microsoft.com/office/drawing/2014/main" id="{B800C00C-B8B1-4C02-BDF3-17C939651E48}"/>
              </a:ext>
            </a:extLst>
          </p:cNvPr>
          <p:cNvPicPr>
            <a:picLocks noChangeAspect="1"/>
          </p:cNvPicPr>
          <p:nvPr/>
        </p:nvPicPr>
        <p:blipFill>
          <a:blip r:embed="rId7"/>
          <a:stretch>
            <a:fillRect/>
          </a:stretch>
        </p:blipFill>
        <p:spPr>
          <a:xfrm>
            <a:off x="1075864" y="826728"/>
            <a:ext cx="1657274" cy="2919553"/>
          </a:xfrm>
          <a:prstGeom prst="rect">
            <a:avLst/>
          </a:prstGeom>
        </p:spPr>
      </p:pic>
      <p:sp>
        <p:nvSpPr>
          <p:cNvPr id="6" name="Footer Placeholder 6">
            <a:extLst>
              <a:ext uri="{FF2B5EF4-FFF2-40B4-BE49-F238E27FC236}">
                <a16:creationId xmlns:a16="http://schemas.microsoft.com/office/drawing/2014/main" id="{D32B860F-4104-437D-9E01-CE50B2D60381}"/>
              </a:ext>
            </a:extLst>
          </p:cNvPr>
          <p:cNvSpPr>
            <a:spLocks noGrp="1"/>
          </p:cNvSpPr>
          <p:nvPr>
            <p:ph type="ftr" sz="quarter" idx="11"/>
          </p:nvPr>
        </p:nvSpPr>
        <p:spPr>
          <a:xfrm>
            <a:off x="768266" y="5951811"/>
            <a:ext cx="6730136" cy="365125"/>
          </a:xfrm>
        </p:spPr>
        <p:txBody>
          <a:bodyPr vert="horz" lIns="91440" tIns="45720" rIns="91440" bIns="45720" rtlCol="0" anchor="ctr">
            <a:normAutofit/>
          </a:bodyPr>
          <a:lstStyle/>
          <a:p>
            <a:pPr>
              <a:spcAft>
                <a:spcPts val="600"/>
              </a:spcAft>
            </a:pPr>
            <a:r>
              <a:rPr lang="en-US" kern="1200" cap="all">
                <a:solidFill>
                  <a:srgbClr val="FFFFFF"/>
                </a:solidFill>
                <a:latin typeface="+mn-lt"/>
                <a:ea typeface="+mn-ea"/>
                <a:cs typeface="+mn-cs"/>
              </a:rPr>
              <a:t>Scott Schirkofsky | Regis University</a:t>
            </a:r>
          </a:p>
        </p:txBody>
      </p:sp>
      <p:pic>
        <p:nvPicPr>
          <p:cNvPr id="9" name="Picture 8" descr="Table&#10;&#10;Description automatically generated">
            <a:extLst>
              <a:ext uri="{FF2B5EF4-FFF2-40B4-BE49-F238E27FC236}">
                <a16:creationId xmlns:a16="http://schemas.microsoft.com/office/drawing/2014/main" id="{24E230F3-9989-4460-B531-9EBD65652647}"/>
              </a:ext>
            </a:extLst>
          </p:cNvPr>
          <p:cNvPicPr>
            <a:picLocks noChangeAspect="1"/>
          </p:cNvPicPr>
          <p:nvPr/>
        </p:nvPicPr>
        <p:blipFill>
          <a:blip r:embed="rId8"/>
          <a:stretch>
            <a:fillRect/>
          </a:stretch>
        </p:blipFill>
        <p:spPr>
          <a:xfrm>
            <a:off x="9675857" y="883588"/>
            <a:ext cx="1728060" cy="2919553"/>
          </a:xfrm>
          <a:prstGeom prst="rect">
            <a:avLst/>
          </a:prstGeom>
        </p:spPr>
      </p:pic>
      <p:sp>
        <p:nvSpPr>
          <p:cNvPr id="94" name="Rectangle 93">
            <a:extLst>
              <a:ext uri="{FF2B5EF4-FFF2-40B4-BE49-F238E27FC236}">
                <a16:creationId xmlns:a16="http://schemas.microsoft.com/office/drawing/2014/main" id="{38FFBAC0-C402-49A6-B24A-43F19E2220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08374" y="649814"/>
            <a:ext cx="2753496" cy="3273383"/>
          </a:xfrm>
          <a:prstGeom prst="rect">
            <a:avLst/>
          </a:prstGeom>
          <a:solidFill>
            <a:srgbClr val="FFFFFF"/>
          </a:solidFill>
          <a:ln w="19050">
            <a:solidFill>
              <a:schemeClr val="accent4">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descr="Table&#10;&#10;Description automatically generated">
            <a:extLst>
              <a:ext uri="{FF2B5EF4-FFF2-40B4-BE49-F238E27FC236}">
                <a16:creationId xmlns:a16="http://schemas.microsoft.com/office/drawing/2014/main" id="{B59B4CDC-09EF-40EE-BD93-173B62C6FCF9}"/>
              </a:ext>
            </a:extLst>
          </p:cNvPr>
          <p:cNvPicPr>
            <a:picLocks noChangeAspect="1"/>
          </p:cNvPicPr>
          <p:nvPr/>
        </p:nvPicPr>
        <p:blipFill>
          <a:blip r:embed="rId5"/>
          <a:stretch>
            <a:fillRect/>
          </a:stretch>
        </p:blipFill>
        <p:spPr>
          <a:xfrm>
            <a:off x="3993144" y="826728"/>
            <a:ext cx="1166793" cy="2919553"/>
          </a:xfrm>
          <a:prstGeom prst="rect">
            <a:avLst/>
          </a:prstGeom>
        </p:spPr>
      </p:pic>
      <p:pic>
        <p:nvPicPr>
          <p:cNvPr id="20" name="Audio 19">
            <a:hlinkClick r:id="" action="ppaction://media"/>
            <a:extLst>
              <a:ext uri="{FF2B5EF4-FFF2-40B4-BE49-F238E27FC236}">
                <a16:creationId xmlns:a16="http://schemas.microsoft.com/office/drawing/2014/main" id="{16E0DC7C-05B7-4A3A-AADF-742FA899FA25}"/>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805637388"/>
      </p:ext>
    </p:extLst>
  </p:cSld>
  <p:clrMapOvr>
    <a:masterClrMapping/>
  </p:clrMapOvr>
  <mc:AlternateContent xmlns:mc="http://schemas.openxmlformats.org/markup-compatibility/2006" xmlns:p14="http://schemas.microsoft.com/office/powerpoint/2010/main">
    <mc:Choice Requires="p14">
      <p:transition spd="slow" p14:dur="2000" advTm="17890"/>
    </mc:Choice>
    <mc:Fallback xmlns="">
      <p:transition spd="slow" advTm="178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0"/>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7245613-44D8-49F9-B4AE-DA34DC09F19A}"/>
              </a:ext>
            </a:extLst>
          </p:cNvPr>
          <p:cNvSpPr>
            <a:spLocks noGrp="1"/>
          </p:cNvSpPr>
          <p:nvPr>
            <p:ph type="title"/>
          </p:nvPr>
        </p:nvSpPr>
        <p:spPr/>
        <p:txBody>
          <a:bodyPr/>
          <a:lstStyle/>
          <a:p>
            <a:r>
              <a:rPr lang="en-US" dirty="0"/>
              <a:t>Linear regression</a:t>
            </a:r>
          </a:p>
        </p:txBody>
      </p:sp>
      <p:sp>
        <p:nvSpPr>
          <p:cNvPr id="6" name="Footer Placeholder 6">
            <a:extLst>
              <a:ext uri="{FF2B5EF4-FFF2-40B4-BE49-F238E27FC236}">
                <a16:creationId xmlns:a16="http://schemas.microsoft.com/office/drawing/2014/main" id="{D32B860F-4104-437D-9E01-CE50B2D60381}"/>
              </a:ext>
            </a:extLst>
          </p:cNvPr>
          <p:cNvSpPr>
            <a:spLocks noGrp="1"/>
          </p:cNvSpPr>
          <p:nvPr>
            <p:ph type="ftr" sz="quarter" idx="11"/>
          </p:nvPr>
        </p:nvSpPr>
        <p:spPr>
          <a:xfrm>
            <a:off x="4394023" y="6492875"/>
            <a:ext cx="3403954" cy="365125"/>
          </a:xfrm>
        </p:spPr>
        <p:txBody>
          <a:bodyPr vert="horz" lIns="91440" tIns="45720" rIns="91440" bIns="45720" rtlCol="0" anchor="ctr">
            <a:normAutofit/>
          </a:bodyPr>
          <a:lstStyle/>
          <a:p>
            <a:pPr algn="ctr" defTabSz="914400">
              <a:spcAft>
                <a:spcPts val="600"/>
              </a:spcAft>
            </a:pPr>
            <a:r>
              <a:rPr lang="en-US" kern="1200" cap="all" dirty="0">
                <a:solidFill>
                  <a:schemeClr val="accent1">
                    <a:lumMod val="75000"/>
                    <a:lumOff val="25000"/>
                  </a:schemeClr>
                </a:solidFill>
                <a:latin typeface="+mn-lt"/>
                <a:ea typeface="+mn-ea"/>
                <a:cs typeface="+mn-cs"/>
              </a:rPr>
              <a:t>Scott Schirkofsky | Regis University</a:t>
            </a:r>
          </a:p>
        </p:txBody>
      </p:sp>
      <p:pic>
        <p:nvPicPr>
          <p:cNvPr id="3" name="Picture 2">
            <a:extLst>
              <a:ext uri="{FF2B5EF4-FFF2-40B4-BE49-F238E27FC236}">
                <a16:creationId xmlns:a16="http://schemas.microsoft.com/office/drawing/2014/main" id="{71DFC972-04ED-49F7-810A-8B2A0D28F57B}"/>
              </a:ext>
            </a:extLst>
          </p:cNvPr>
          <p:cNvPicPr>
            <a:picLocks noChangeAspect="1"/>
          </p:cNvPicPr>
          <p:nvPr/>
        </p:nvPicPr>
        <p:blipFill>
          <a:blip r:embed="rId4"/>
          <a:stretch>
            <a:fillRect/>
          </a:stretch>
        </p:blipFill>
        <p:spPr>
          <a:xfrm>
            <a:off x="1206216" y="2146516"/>
            <a:ext cx="9779567" cy="3697307"/>
          </a:xfrm>
          <a:prstGeom prst="rect">
            <a:avLst/>
          </a:prstGeom>
        </p:spPr>
      </p:pic>
      <p:pic>
        <p:nvPicPr>
          <p:cNvPr id="2" name="Audio 1">
            <a:hlinkClick r:id="" action="ppaction://media"/>
            <a:extLst>
              <a:ext uri="{FF2B5EF4-FFF2-40B4-BE49-F238E27FC236}">
                <a16:creationId xmlns:a16="http://schemas.microsoft.com/office/drawing/2014/main" id="{C6446358-C011-4FD9-9879-48D02FCF9E4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463614628"/>
      </p:ext>
    </p:extLst>
  </p:cSld>
  <p:clrMapOvr>
    <a:masterClrMapping/>
  </p:clrMapOvr>
  <mc:AlternateContent xmlns:mc="http://schemas.openxmlformats.org/markup-compatibility/2006" xmlns:p14="http://schemas.microsoft.com/office/powerpoint/2010/main">
    <mc:Choice Requires="p14">
      <p:transition spd="slow" p14:dur="2000" advTm="17959"/>
    </mc:Choice>
    <mc:Fallback xmlns="">
      <p:transition spd="slow" advTm="1795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7245613-44D8-49F9-B4AE-DA34DC09F19A}"/>
              </a:ext>
            </a:extLst>
          </p:cNvPr>
          <p:cNvSpPr>
            <a:spLocks noGrp="1"/>
          </p:cNvSpPr>
          <p:nvPr>
            <p:ph type="title"/>
          </p:nvPr>
        </p:nvSpPr>
        <p:spPr/>
        <p:txBody>
          <a:bodyPr/>
          <a:lstStyle/>
          <a:p>
            <a:r>
              <a:rPr lang="en-US" dirty="0"/>
              <a:t>Multiple Linear Regression</a:t>
            </a:r>
          </a:p>
        </p:txBody>
      </p:sp>
      <p:sp>
        <p:nvSpPr>
          <p:cNvPr id="6" name="Footer Placeholder 6">
            <a:extLst>
              <a:ext uri="{FF2B5EF4-FFF2-40B4-BE49-F238E27FC236}">
                <a16:creationId xmlns:a16="http://schemas.microsoft.com/office/drawing/2014/main" id="{D32B860F-4104-437D-9E01-CE50B2D60381}"/>
              </a:ext>
            </a:extLst>
          </p:cNvPr>
          <p:cNvSpPr>
            <a:spLocks noGrp="1"/>
          </p:cNvSpPr>
          <p:nvPr>
            <p:ph type="ftr" sz="quarter" idx="11"/>
          </p:nvPr>
        </p:nvSpPr>
        <p:spPr>
          <a:xfrm>
            <a:off x="4394023" y="6492875"/>
            <a:ext cx="3403954" cy="365125"/>
          </a:xfrm>
        </p:spPr>
        <p:txBody>
          <a:bodyPr vert="horz" lIns="91440" tIns="45720" rIns="91440" bIns="45720" rtlCol="0" anchor="ctr">
            <a:normAutofit/>
          </a:bodyPr>
          <a:lstStyle/>
          <a:p>
            <a:pPr algn="ctr" defTabSz="914400">
              <a:spcAft>
                <a:spcPts val="600"/>
              </a:spcAft>
            </a:pPr>
            <a:r>
              <a:rPr lang="en-US" kern="1200" cap="all" dirty="0">
                <a:solidFill>
                  <a:schemeClr val="accent1">
                    <a:lumMod val="75000"/>
                    <a:lumOff val="25000"/>
                  </a:schemeClr>
                </a:solidFill>
                <a:latin typeface="+mn-lt"/>
                <a:ea typeface="+mn-ea"/>
                <a:cs typeface="+mn-cs"/>
              </a:rPr>
              <a:t>Scott Schirkofsky | Regis University</a:t>
            </a:r>
          </a:p>
        </p:txBody>
      </p:sp>
      <p:pic>
        <p:nvPicPr>
          <p:cNvPr id="7" name="Picture 6">
            <a:extLst>
              <a:ext uri="{FF2B5EF4-FFF2-40B4-BE49-F238E27FC236}">
                <a16:creationId xmlns:a16="http://schemas.microsoft.com/office/drawing/2014/main" id="{E255BADE-DF88-444C-8303-63859F1F4CF2}"/>
              </a:ext>
            </a:extLst>
          </p:cNvPr>
          <p:cNvPicPr/>
          <p:nvPr/>
        </p:nvPicPr>
        <p:blipFill>
          <a:blip r:embed="rId4"/>
          <a:stretch>
            <a:fillRect/>
          </a:stretch>
        </p:blipFill>
        <p:spPr>
          <a:xfrm>
            <a:off x="845977" y="3111455"/>
            <a:ext cx="4619041" cy="1516527"/>
          </a:xfrm>
          <a:prstGeom prst="rect">
            <a:avLst/>
          </a:prstGeom>
        </p:spPr>
      </p:pic>
      <p:pic>
        <p:nvPicPr>
          <p:cNvPr id="8" name="Picture 7">
            <a:extLst>
              <a:ext uri="{FF2B5EF4-FFF2-40B4-BE49-F238E27FC236}">
                <a16:creationId xmlns:a16="http://schemas.microsoft.com/office/drawing/2014/main" id="{4308FA42-94AB-4553-9172-D057C8E2039C}"/>
              </a:ext>
            </a:extLst>
          </p:cNvPr>
          <p:cNvPicPr/>
          <p:nvPr/>
        </p:nvPicPr>
        <p:blipFill>
          <a:blip r:embed="rId5"/>
          <a:stretch>
            <a:fillRect/>
          </a:stretch>
        </p:blipFill>
        <p:spPr>
          <a:xfrm>
            <a:off x="6560119" y="1914667"/>
            <a:ext cx="5383063" cy="4540885"/>
          </a:xfrm>
          <a:prstGeom prst="rect">
            <a:avLst/>
          </a:prstGeom>
        </p:spPr>
      </p:pic>
      <p:pic>
        <p:nvPicPr>
          <p:cNvPr id="2" name="Audio 1">
            <a:hlinkClick r:id="" action="ppaction://media"/>
            <a:extLst>
              <a:ext uri="{FF2B5EF4-FFF2-40B4-BE49-F238E27FC236}">
                <a16:creationId xmlns:a16="http://schemas.microsoft.com/office/drawing/2014/main" id="{1BC749CC-A726-4BA8-847B-98C57FBD660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573763652"/>
      </p:ext>
    </p:extLst>
  </p:cSld>
  <p:clrMapOvr>
    <a:masterClrMapping/>
  </p:clrMapOvr>
  <mc:AlternateContent xmlns:mc="http://schemas.openxmlformats.org/markup-compatibility/2006" xmlns:p14="http://schemas.microsoft.com/office/powerpoint/2010/main">
    <mc:Choice Requires="p14">
      <p:transition spd="slow" p14:dur="2000" advTm="33981"/>
    </mc:Choice>
    <mc:Fallback xmlns="">
      <p:transition spd="slow" advTm="3398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7245613-44D8-49F9-B4AE-DA34DC09F19A}"/>
              </a:ext>
            </a:extLst>
          </p:cNvPr>
          <p:cNvSpPr>
            <a:spLocks noGrp="1"/>
          </p:cNvSpPr>
          <p:nvPr>
            <p:ph type="title"/>
          </p:nvPr>
        </p:nvSpPr>
        <p:spPr/>
        <p:txBody>
          <a:bodyPr/>
          <a:lstStyle/>
          <a:p>
            <a:r>
              <a:rPr lang="en-US" dirty="0"/>
              <a:t>Polynomial Regression</a:t>
            </a:r>
          </a:p>
        </p:txBody>
      </p:sp>
      <p:sp>
        <p:nvSpPr>
          <p:cNvPr id="6" name="Footer Placeholder 6">
            <a:extLst>
              <a:ext uri="{FF2B5EF4-FFF2-40B4-BE49-F238E27FC236}">
                <a16:creationId xmlns:a16="http://schemas.microsoft.com/office/drawing/2014/main" id="{D32B860F-4104-437D-9E01-CE50B2D60381}"/>
              </a:ext>
            </a:extLst>
          </p:cNvPr>
          <p:cNvSpPr>
            <a:spLocks noGrp="1"/>
          </p:cNvSpPr>
          <p:nvPr>
            <p:ph type="ftr" sz="quarter" idx="11"/>
          </p:nvPr>
        </p:nvSpPr>
        <p:spPr>
          <a:xfrm>
            <a:off x="4394023" y="6492875"/>
            <a:ext cx="3403954" cy="365125"/>
          </a:xfrm>
        </p:spPr>
        <p:txBody>
          <a:bodyPr vert="horz" lIns="91440" tIns="45720" rIns="91440" bIns="45720" rtlCol="0" anchor="ctr">
            <a:normAutofit/>
          </a:bodyPr>
          <a:lstStyle/>
          <a:p>
            <a:pPr algn="ctr" defTabSz="914400">
              <a:spcAft>
                <a:spcPts val="600"/>
              </a:spcAft>
            </a:pPr>
            <a:r>
              <a:rPr lang="en-US" kern="1200" cap="all" dirty="0">
                <a:solidFill>
                  <a:schemeClr val="accent1">
                    <a:lumMod val="75000"/>
                    <a:lumOff val="25000"/>
                  </a:schemeClr>
                </a:solidFill>
                <a:latin typeface="+mn-lt"/>
                <a:ea typeface="+mn-ea"/>
                <a:cs typeface="+mn-cs"/>
              </a:rPr>
              <a:t>Scott Schirkofsky | Regis University</a:t>
            </a:r>
          </a:p>
        </p:txBody>
      </p:sp>
      <p:pic>
        <p:nvPicPr>
          <p:cNvPr id="7" name="Picture 6">
            <a:extLst>
              <a:ext uri="{FF2B5EF4-FFF2-40B4-BE49-F238E27FC236}">
                <a16:creationId xmlns:a16="http://schemas.microsoft.com/office/drawing/2014/main" id="{B6388620-D204-4842-8960-2FA0DAD5E873}"/>
              </a:ext>
            </a:extLst>
          </p:cNvPr>
          <p:cNvPicPr/>
          <p:nvPr/>
        </p:nvPicPr>
        <p:blipFill>
          <a:blip r:embed="rId4"/>
          <a:stretch>
            <a:fillRect/>
          </a:stretch>
        </p:blipFill>
        <p:spPr>
          <a:xfrm>
            <a:off x="581192" y="3497748"/>
            <a:ext cx="4956266" cy="639613"/>
          </a:xfrm>
          <a:prstGeom prst="rect">
            <a:avLst/>
          </a:prstGeom>
        </p:spPr>
      </p:pic>
      <p:pic>
        <p:nvPicPr>
          <p:cNvPr id="8" name="Picture 7">
            <a:extLst>
              <a:ext uri="{FF2B5EF4-FFF2-40B4-BE49-F238E27FC236}">
                <a16:creationId xmlns:a16="http://schemas.microsoft.com/office/drawing/2014/main" id="{153B15BC-0C19-4037-A1A3-1AD7624E9719}"/>
              </a:ext>
            </a:extLst>
          </p:cNvPr>
          <p:cNvPicPr/>
          <p:nvPr/>
        </p:nvPicPr>
        <p:blipFill>
          <a:blip r:embed="rId5"/>
          <a:stretch>
            <a:fillRect/>
          </a:stretch>
        </p:blipFill>
        <p:spPr>
          <a:xfrm>
            <a:off x="6096000" y="2027370"/>
            <a:ext cx="5835508" cy="4298785"/>
          </a:xfrm>
          <a:prstGeom prst="rect">
            <a:avLst/>
          </a:prstGeom>
        </p:spPr>
      </p:pic>
      <p:pic>
        <p:nvPicPr>
          <p:cNvPr id="2" name="Audio 1">
            <a:hlinkClick r:id="" action="ppaction://media"/>
            <a:extLst>
              <a:ext uri="{FF2B5EF4-FFF2-40B4-BE49-F238E27FC236}">
                <a16:creationId xmlns:a16="http://schemas.microsoft.com/office/drawing/2014/main" id="{20ED9796-D496-4DD2-BCF1-F1A00AC742D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083833625"/>
      </p:ext>
    </p:extLst>
  </p:cSld>
  <p:clrMapOvr>
    <a:masterClrMapping/>
  </p:clrMapOvr>
  <mc:AlternateContent xmlns:mc="http://schemas.openxmlformats.org/markup-compatibility/2006" xmlns:p14="http://schemas.microsoft.com/office/powerpoint/2010/main">
    <mc:Choice Requires="p14">
      <p:transition spd="slow" p14:dur="2000" advTm="5931"/>
    </mc:Choice>
    <mc:Fallback xmlns="">
      <p:transition spd="slow" advTm="593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7245613-44D8-49F9-B4AE-DA34DC09F19A}"/>
              </a:ext>
            </a:extLst>
          </p:cNvPr>
          <p:cNvSpPr>
            <a:spLocks noGrp="1"/>
          </p:cNvSpPr>
          <p:nvPr>
            <p:ph type="title"/>
          </p:nvPr>
        </p:nvSpPr>
        <p:spPr/>
        <p:txBody>
          <a:bodyPr/>
          <a:lstStyle/>
          <a:p>
            <a:r>
              <a:rPr lang="en-US" dirty="0"/>
              <a:t>Decision Tree Regression</a:t>
            </a:r>
          </a:p>
        </p:txBody>
      </p:sp>
      <p:sp>
        <p:nvSpPr>
          <p:cNvPr id="6" name="Footer Placeholder 6">
            <a:extLst>
              <a:ext uri="{FF2B5EF4-FFF2-40B4-BE49-F238E27FC236}">
                <a16:creationId xmlns:a16="http://schemas.microsoft.com/office/drawing/2014/main" id="{D32B860F-4104-437D-9E01-CE50B2D60381}"/>
              </a:ext>
            </a:extLst>
          </p:cNvPr>
          <p:cNvSpPr>
            <a:spLocks noGrp="1"/>
          </p:cNvSpPr>
          <p:nvPr>
            <p:ph type="ftr" sz="quarter" idx="11"/>
          </p:nvPr>
        </p:nvSpPr>
        <p:spPr>
          <a:xfrm>
            <a:off x="4394023" y="6492875"/>
            <a:ext cx="3403954" cy="365125"/>
          </a:xfrm>
        </p:spPr>
        <p:txBody>
          <a:bodyPr vert="horz" lIns="91440" tIns="45720" rIns="91440" bIns="45720" rtlCol="0" anchor="ctr">
            <a:normAutofit/>
          </a:bodyPr>
          <a:lstStyle/>
          <a:p>
            <a:pPr algn="ctr" defTabSz="914400">
              <a:spcAft>
                <a:spcPts val="600"/>
              </a:spcAft>
            </a:pPr>
            <a:r>
              <a:rPr lang="en-US" kern="1200" cap="all" dirty="0">
                <a:solidFill>
                  <a:schemeClr val="accent1">
                    <a:lumMod val="75000"/>
                    <a:lumOff val="25000"/>
                  </a:schemeClr>
                </a:solidFill>
                <a:latin typeface="+mn-lt"/>
                <a:ea typeface="+mn-ea"/>
                <a:cs typeface="+mn-cs"/>
              </a:rPr>
              <a:t>Scott Schirkofsky | Regis University</a:t>
            </a:r>
          </a:p>
        </p:txBody>
      </p:sp>
      <p:pic>
        <p:nvPicPr>
          <p:cNvPr id="7" name="Picture 6">
            <a:extLst>
              <a:ext uri="{FF2B5EF4-FFF2-40B4-BE49-F238E27FC236}">
                <a16:creationId xmlns:a16="http://schemas.microsoft.com/office/drawing/2014/main" id="{5DBC2700-3285-49B8-A4DF-BB184DB8B17B}"/>
              </a:ext>
            </a:extLst>
          </p:cNvPr>
          <p:cNvPicPr/>
          <p:nvPr/>
        </p:nvPicPr>
        <p:blipFill>
          <a:blip r:embed="rId4"/>
          <a:stretch>
            <a:fillRect/>
          </a:stretch>
        </p:blipFill>
        <p:spPr>
          <a:xfrm>
            <a:off x="767805" y="3072075"/>
            <a:ext cx="8618792" cy="2915817"/>
          </a:xfrm>
          <a:prstGeom prst="rect">
            <a:avLst/>
          </a:prstGeom>
        </p:spPr>
      </p:pic>
      <p:pic>
        <p:nvPicPr>
          <p:cNvPr id="8" name="Picture 7">
            <a:extLst>
              <a:ext uri="{FF2B5EF4-FFF2-40B4-BE49-F238E27FC236}">
                <a16:creationId xmlns:a16="http://schemas.microsoft.com/office/drawing/2014/main" id="{E4E536D7-1AE6-4E53-97C3-AB13C62BC87C}"/>
              </a:ext>
            </a:extLst>
          </p:cNvPr>
          <p:cNvPicPr/>
          <p:nvPr/>
        </p:nvPicPr>
        <p:blipFill>
          <a:blip r:embed="rId5"/>
          <a:stretch>
            <a:fillRect/>
          </a:stretch>
        </p:blipFill>
        <p:spPr>
          <a:xfrm>
            <a:off x="767804" y="2187791"/>
            <a:ext cx="5819607" cy="648715"/>
          </a:xfrm>
          <a:prstGeom prst="rect">
            <a:avLst/>
          </a:prstGeom>
        </p:spPr>
      </p:pic>
      <p:pic>
        <p:nvPicPr>
          <p:cNvPr id="2" name="Audio 1">
            <a:hlinkClick r:id="" action="ppaction://media"/>
            <a:extLst>
              <a:ext uri="{FF2B5EF4-FFF2-40B4-BE49-F238E27FC236}">
                <a16:creationId xmlns:a16="http://schemas.microsoft.com/office/drawing/2014/main" id="{D54818BA-BD1A-465B-8694-0EC6D6B9C17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896881856"/>
      </p:ext>
    </p:extLst>
  </p:cSld>
  <p:clrMapOvr>
    <a:masterClrMapping/>
  </p:clrMapOvr>
  <mc:AlternateContent xmlns:mc="http://schemas.openxmlformats.org/markup-compatibility/2006" xmlns:p14="http://schemas.microsoft.com/office/powerpoint/2010/main">
    <mc:Choice Requires="p14">
      <p:transition spd="slow" p14:dur="2000" advTm="19680"/>
    </mc:Choice>
    <mc:Fallback xmlns="">
      <p:transition spd="slow" advTm="196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7245613-44D8-49F9-B4AE-DA34DC09F19A}"/>
              </a:ext>
            </a:extLst>
          </p:cNvPr>
          <p:cNvSpPr>
            <a:spLocks noGrp="1"/>
          </p:cNvSpPr>
          <p:nvPr>
            <p:ph type="title"/>
          </p:nvPr>
        </p:nvSpPr>
        <p:spPr/>
        <p:txBody>
          <a:bodyPr/>
          <a:lstStyle/>
          <a:p>
            <a:r>
              <a:rPr lang="en-US" dirty="0"/>
              <a:t>Random Forest Regression</a:t>
            </a:r>
          </a:p>
        </p:txBody>
      </p:sp>
      <p:sp>
        <p:nvSpPr>
          <p:cNvPr id="6" name="Footer Placeholder 6">
            <a:extLst>
              <a:ext uri="{FF2B5EF4-FFF2-40B4-BE49-F238E27FC236}">
                <a16:creationId xmlns:a16="http://schemas.microsoft.com/office/drawing/2014/main" id="{D32B860F-4104-437D-9E01-CE50B2D60381}"/>
              </a:ext>
            </a:extLst>
          </p:cNvPr>
          <p:cNvSpPr>
            <a:spLocks noGrp="1"/>
          </p:cNvSpPr>
          <p:nvPr>
            <p:ph type="ftr" sz="quarter" idx="11"/>
          </p:nvPr>
        </p:nvSpPr>
        <p:spPr>
          <a:xfrm>
            <a:off x="4394023" y="6492875"/>
            <a:ext cx="3403954" cy="365125"/>
          </a:xfrm>
        </p:spPr>
        <p:txBody>
          <a:bodyPr vert="horz" lIns="91440" tIns="45720" rIns="91440" bIns="45720" rtlCol="0" anchor="ctr">
            <a:normAutofit/>
          </a:bodyPr>
          <a:lstStyle/>
          <a:p>
            <a:pPr algn="ctr" defTabSz="914400">
              <a:spcAft>
                <a:spcPts val="600"/>
              </a:spcAft>
            </a:pPr>
            <a:r>
              <a:rPr lang="en-US" kern="1200" cap="all" dirty="0">
                <a:solidFill>
                  <a:schemeClr val="accent1">
                    <a:lumMod val="75000"/>
                    <a:lumOff val="25000"/>
                  </a:schemeClr>
                </a:solidFill>
                <a:latin typeface="+mn-lt"/>
                <a:ea typeface="+mn-ea"/>
                <a:cs typeface="+mn-cs"/>
              </a:rPr>
              <a:t>Scott Schirkofsky | Regis University</a:t>
            </a:r>
          </a:p>
        </p:txBody>
      </p:sp>
      <p:pic>
        <p:nvPicPr>
          <p:cNvPr id="7" name="Picture 6">
            <a:extLst>
              <a:ext uri="{FF2B5EF4-FFF2-40B4-BE49-F238E27FC236}">
                <a16:creationId xmlns:a16="http://schemas.microsoft.com/office/drawing/2014/main" id="{AF605412-C38F-4C15-BE7C-6BA09DDDDB66}"/>
              </a:ext>
            </a:extLst>
          </p:cNvPr>
          <p:cNvPicPr/>
          <p:nvPr/>
        </p:nvPicPr>
        <p:blipFill>
          <a:blip r:embed="rId4"/>
          <a:stretch>
            <a:fillRect/>
          </a:stretch>
        </p:blipFill>
        <p:spPr>
          <a:xfrm>
            <a:off x="724987" y="2295331"/>
            <a:ext cx="5371014" cy="808526"/>
          </a:xfrm>
          <a:prstGeom prst="rect">
            <a:avLst/>
          </a:prstGeom>
        </p:spPr>
      </p:pic>
      <p:pic>
        <p:nvPicPr>
          <p:cNvPr id="8" name="Picture 7">
            <a:extLst>
              <a:ext uri="{FF2B5EF4-FFF2-40B4-BE49-F238E27FC236}">
                <a16:creationId xmlns:a16="http://schemas.microsoft.com/office/drawing/2014/main" id="{F310F914-9986-40EA-9B4C-4C3A9E19CDE5}"/>
              </a:ext>
            </a:extLst>
          </p:cNvPr>
          <p:cNvPicPr/>
          <p:nvPr/>
        </p:nvPicPr>
        <p:blipFill>
          <a:blip r:embed="rId5"/>
          <a:stretch>
            <a:fillRect/>
          </a:stretch>
        </p:blipFill>
        <p:spPr>
          <a:xfrm>
            <a:off x="724986" y="3466322"/>
            <a:ext cx="7747209" cy="2696546"/>
          </a:xfrm>
          <a:prstGeom prst="rect">
            <a:avLst/>
          </a:prstGeom>
        </p:spPr>
      </p:pic>
      <p:pic>
        <p:nvPicPr>
          <p:cNvPr id="3" name="Audio 2">
            <a:hlinkClick r:id="" action="ppaction://media"/>
            <a:extLst>
              <a:ext uri="{FF2B5EF4-FFF2-40B4-BE49-F238E27FC236}">
                <a16:creationId xmlns:a16="http://schemas.microsoft.com/office/drawing/2014/main" id="{6EBDAD46-B4A6-48D0-B7A3-919B93BFB98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662783910"/>
      </p:ext>
    </p:extLst>
  </p:cSld>
  <p:clrMapOvr>
    <a:masterClrMapping/>
  </p:clrMapOvr>
  <mc:AlternateContent xmlns:mc="http://schemas.openxmlformats.org/markup-compatibility/2006" xmlns:p14="http://schemas.microsoft.com/office/powerpoint/2010/main">
    <mc:Choice Requires="p14">
      <p:transition spd="slow" p14:dur="2000" advTm="3144"/>
    </mc:Choice>
    <mc:Fallback xmlns="">
      <p:transition spd="slow" advTm="314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6BFF1E8A-3E3F-4A67-97F8-32C8D41238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D0BBA9C7-5B8B-474E-9392-E742C78ED5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1D52F3B2-AFE1-41E8-9E34-D2B02A6582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16">
            <a:extLst>
              <a:ext uri="{FF2B5EF4-FFF2-40B4-BE49-F238E27FC236}">
                <a16:creationId xmlns:a16="http://schemas.microsoft.com/office/drawing/2014/main" id="{7A8E2F28-54A2-432C-AAF7-7154C3D579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19" name="Rectangle 18">
            <a:extLst>
              <a:ext uri="{FF2B5EF4-FFF2-40B4-BE49-F238E27FC236}">
                <a16:creationId xmlns:a16="http://schemas.microsoft.com/office/drawing/2014/main" id="{7CA59BF9-6B4A-4513-A761-F0F7B76512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1" name="Rectangle 20">
            <a:extLst>
              <a:ext uri="{FF2B5EF4-FFF2-40B4-BE49-F238E27FC236}">
                <a16:creationId xmlns:a16="http://schemas.microsoft.com/office/drawing/2014/main" id="{6DB34C8E-19EE-4246-8A53-5C278DB445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8175"/>
            <a:ext cx="12191999" cy="62198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CF766FAB-51B8-4B1C-A418-CDF2F6C0F1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36079" y="723899"/>
            <a:ext cx="5009388"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7AA0E55A-6614-49CA-BF3B-9A461015436F}"/>
              </a:ext>
            </a:extLst>
          </p:cNvPr>
          <p:cNvSpPr>
            <a:spLocks noGrp="1"/>
          </p:cNvSpPr>
          <p:nvPr>
            <p:ph type="title"/>
          </p:nvPr>
        </p:nvSpPr>
        <p:spPr>
          <a:xfrm>
            <a:off x="7261934" y="1419225"/>
            <a:ext cx="4115917" cy="2085869"/>
          </a:xfrm>
        </p:spPr>
        <p:txBody>
          <a:bodyPr vert="horz" lIns="91440" tIns="45720" rIns="91440" bIns="45720" rtlCol="0" anchor="b">
            <a:normAutofit/>
          </a:bodyPr>
          <a:lstStyle/>
          <a:p>
            <a:r>
              <a:rPr lang="en-US" sz="3600" dirty="0"/>
              <a:t>Prediction/ Tune Model</a:t>
            </a:r>
            <a:endParaRPr lang="en-US" sz="3600" dirty="0">
              <a:solidFill>
                <a:srgbClr val="FFFFFF"/>
              </a:solidFill>
            </a:endParaRPr>
          </a:p>
        </p:txBody>
      </p:sp>
      <p:sp>
        <p:nvSpPr>
          <p:cNvPr id="25" name="Rectangle 24">
            <a:extLst>
              <a:ext uri="{FF2B5EF4-FFF2-40B4-BE49-F238E27FC236}">
                <a16:creationId xmlns:a16="http://schemas.microsoft.com/office/drawing/2014/main" id="{98C949DA-AD3D-4D8C-8B43-091F8E8B27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6">
            <a:extLst>
              <a:ext uri="{FF2B5EF4-FFF2-40B4-BE49-F238E27FC236}">
                <a16:creationId xmlns:a16="http://schemas.microsoft.com/office/drawing/2014/main" id="{AC59D630-FA44-4D8B-A3B3-451C3B5D55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rgbClr val="FFC973"/>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a:extLst>
              <a:ext uri="{FF2B5EF4-FFF2-40B4-BE49-F238E27FC236}">
                <a16:creationId xmlns:a16="http://schemas.microsoft.com/office/drawing/2014/main" id="{B3AAE564-1BB5-4C9F-815D-432D99AFB2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5" name="Footer Placeholder 6">
            <a:extLst>
              <a:ext uri="{FF2B5EF4-FFF2-40B4-BE49-F238E27FC236}">
                <a16:creationId xmlns:a16="http://schemas.microsoft.com/office/drawing/2014/main" id="{CD44E352-C916-4769-BE7B-BCF91D6782E4}"/>
              </a:ext>
            </a:extLst>
          </p:cNvPr>
          <p:cNvSpPr>
            <a:spLocks noGrp="1"/>
          </p:cNvSpPr>
          <p:nvPr>
            <p:ph type="ftr" sz="quarter" idx="11"/>
          </p:nvPr>
        </p:nvSpPr>
        <p:spPr>
          <a:xfrm>
            <a:off x="581192" y="6400800"/>
            <a:ext cx="6917210" cy="365125"/>
          </a:xfrm>
        </p:spPr>
        <p:txBody>
          <a:bodyPr vert="horz" lIns="91440" tIns="45720" rIns="91440" bIns="45720" rtlCol="0" anchor="ctr">
            <a:normAutofit/>
          </a:bodyPr>
          <a:lstStyle/>
          <a:p>
            <a:pPr>
              <a:spcAft>
                <a:spcPts val="600"/>
              </a:spcAft>
            </a:pPr>
            <a:r>
              <a:rPr lang="en-US" kern="1200" cap="all" dirty="0">
                <a:solidFill>
                  <a:schemeClr val="accent1">
                    <a:lumMod val="75000"/>
                    <a:lumOff val="25000"/>
                  </a:schemeClr>
                </a:solidFill>
                <a:latin typeface="+mn-lt"/>
                <a:ea typeface="+mn-ea"/>
                <a:cs typeface="+mn-cs"/>
              </a:rPr>
              <a:t>Scott Schirkofsky | Regis University</a:t>
            </a:r>
            <a:endParaRPr lang="en-US" kern="1200" cap="all">
              <a:solidFill>
                <a:schemeClr val="accent1">
                  <a:lumMod val="75000"/>
                  <a:lumOff val="25000"/>
                </a:schemeClr>
              </a:solidFill>
              <a:latin typeface="+mn-lt"/>
              <a:ea typeface="+mn-ea"/>
              <a:cs typeface="+mn-cs"/>
            </a:endParaRPr>
          </a:p>
        </p:txBody>
      </p:sp>
      <p:pic>
        <p:nvPicPr>
          <p:cNvPr id="8" name="Picture 7">
            <a:extLst>
              <a:ext uri="{FF2B5EF4-FFF2-40B4-BE49-F238E27FC236}">
                <a16:creationId xmlns:a16="http://schemas.microsoft.com/office/drawing/2014/main" id="{7E9F379C-E9F8-48AC-AC29-0D42022CB4F6}"/>
              </a:ext>
            </a:extLst>
          </p:cNvPr>
          <p:cNvPicPr>
            <a:picLocks noChangeAspect="1"/>
          </p:cNvPicPr>
          <p:nvPr/>
        </p:nvPicPr>
        <p:blipFill>
          <a:blip r:embed="rId5"/>
          <a:stretch>
            <a:fillRect/>
          </a:stretch>
        </p:blipFill>
        <p:spPr>
          <a:xfrm>
            <a:off x="554098" y="736893"/>
            <a:ext cx="5987559" cy="5663907"/>
          </a:xfrm>
          <a:prstGeom prst="rect">
            <a:avLst/>
          </a:prstGeom>
        </p:spPr>
      </p:pic>
      <p:pic>
        <p:nvPicPr>
          <p:cNvPr id="20" name="Picture 4" descr="Are They Doing The Happy Dance? – WeMoveTogether">
            <a:extLst>
              <a:ext uri="{FF2B5EF4-FFF2-40B4-BE49-F238E27FC236}">
                <a16:creationId xmlns:a16="http://schemas.microsoft.com/office/drawing/2014/main" id="{BA5596FE-63B0-44D6-BB3D-DBA0B568FBC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95944" y="832880"/>
            <a:ext cx="2238375" cy="2038350"/>
          </a:xfrm>
          <a:prstGeom prst="rect">
            <a:avLst/>
          </a:prstGeom>
          <a:noFill/>
          <a:extLst>
            <a:ext uri="{909E8E84-426E-40DD-AFC4-6F175D3DCCD1}">
              <a14:hiddenFill xmlns:a14="http://schemas.microsoft.com/office/drawing/2010/main">
                <a:solidFill>
                  <a:srgbClr val="FFFFFF"/>
                </a:solidFill>
              </a14:hiddenFill>
            </a:ext>
          </a:extLst>
        </p:spPr>
      </p:pic>
      <p:pic>
        <p:nvPicPr>
          <p:cNvPr id="4" name="Audio 3">
            <a:hlinkClick r:id="" action="ppaction://media"/>
            <a:extLst>
              <a:ext uri="{FF2B5EF4-FFF2-40B4-BE49-F238E27FC236}">
                <a16:creationId xmlns:a16="http://schemas.microsoft.com/office/drawing/2014/main" id="{4D159C4C-51C8-4E86-8C84-A14D1DC322A2}"/>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529891709"/>
      </p:ext>
    </p:extLst>
  </p:cSld>
  <p:clrMapOvr>
    <a:masterClrMapping/>
  </p:clrMapOvr>
  <mc:AlternateContent xmlns:mc="http://schemas.openxmlformats.org/markup-compatibility/2006" xmlns:p14="http://schemas.microsoft.com/office/powerpoint/2010/main">
    <mc:Choice Requires="p14">
      <p:transition spd="slow" p14:dur="2000" advTm="24345"/>
    </mc:Choice>
    <mc:Fallback xmlns="">
      <p:transition spd="slow" advTm="2434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E7BD01D-4FC3-4654-93C4-F3EF6B38BA7C}"/>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5728996" y="1877128"/>
            <a:ext cx="5817192" cy="4288536"/>
          </a:xfrm>
          <a:prstGeom prst="rect">
            <a:avLst/>
          </a:prstGeom>
          <a:noFill/>
          <a:ln>
            <a:noFill/>
          </a:ln>
        </p:spPr>
      </p:pic>
      <p:sp>
        <p:nvSpPr>
          <p:cNvPr id="2" name="Title 1">
            <a:extLst>
              <a:ext uri="{FF2B5EF4-FFF2-40B4-BE49-F238E27FC236}">
                <a16:creationId xmlns:a16="http://schemas.microsoft.com/office/drawing/2014/main" id="{7AA0E55A-6614-49CA-BF3B-9A461015436F}"/>
              </a:ext>
            </a:extLst>
          </p:cNvPr>
          <p:cNvSpPr>
            <a:spLocks noGrp="1"/>
          </p:cNvSpPr>
          <p:nvPr>
            <p:ph type="title"/>
          </p:nvPr>
        </p:nvSpPr>
        <p:spPr/>
        <p:txBody>
          <a:bodyPr/>
          <a:lstStyle/>
          <a:p>
            <a:r>
              <a:rPr lang="en-US" dirty="0"/>
              <a:t>Roc </a:t>
            </a:r>
            <a:r>
              <a:rPr lang="en-US" dirty="0" err="1"/>
              <a:t>cURVE</a:t>
            </a:r>
            <a:endParaRPr lang="en-US" dirty="0"/>
          </a:p>
        </p:txBody>
      </p:sp>
      <p:sp>
        <p:nvSpPr>
          <p:cNvPr id="5" name="Footer Placeholder 6">
            <a:extLst>
              <a:ext uri="{FF2B5EF4-FFF2-40B4-BE49-F238E27FC236}">
                <a16:creationId xmlns:a16="http://schemas.microsoft.com/office/drawing/2014/main" id="{CD44E352-C916-4769-BE7B-BCF91D6782E4}"/>
              </a:ext>
            </a:extLst>
          </p:cNvPr>
          <p:cNvSpPr>
            <a:spLocks noGrp="1"/>
          </p:cNvSpPr>
          <p:nvPr>
            <p:ph type="ftr" sz="quarter" idx="11"/>
          </p:nvPr>
        </p:nvSpPr>
        <p:spPr>
          <a:xfrm>
            <a:off x="4394023" y="6492875"/>
            <a:ext cx="3403954" cy="365125"/>
          </a:xfrm>
        </p:spPr>
        <p:txBody>
          <a:bodyPr vert="horz" lIns="91440" tIns="45720" rIns="91440" bIns="45720" rtlCol="0" anchor="ctr">
            <a:normAutofit/>
          </a:bodyPr>
          <a:lstStyle/>
          <a:p>
            <a:pPr algn="ctr" defTabSz="914400">
              <a:spcAft>
                <a:spcPts val="600"/>
              </a:spcAft>
            </a:pPr>
            <a:r>
              <a:rPr lang="en-US" kern="1200" cap="all" dirty="0">
                <a:solidFill>
                  <a:schemeClr val="accent1">
                    <a:lumMod val="75000"/>
                    <a:lumOff val="25000"/>
                  </a:schemeClr>
                </a:solidFill>
                <a:latin typeface="+mn-lt"/>
                <a:ea typeface="+mn-ea"/>
                <a:cs typeface="+mn-cs"/>
              </a:rPr>
              <a:t>Scott Schirkofsky | Regis University</a:t>
            </a:r>
          </a:p>
        </p:txBody>
      </p:sp>
      <p:sp>
        <p:nvSpPr>
          <p:cNvPr id="8" name="TextBox 7">
            <a:extLst>
              <a:ext uri="{FF2B5EF4-FFF2-40B4-BE49-F238E27FC236}">
                <a16:creationId xmlns:a16="http://schemas.microsoft.com/office/drawing/2014/main" id="{57B6DA29-83C8-4197-9AB6-45A5A5C78B67}"/>
              </a:ext>
            </a:extLst>
          </p:cNvPr>
          <p:cNvSpPr txBox="1"/>
          <p:nvPr/>
        </p:nvSpPr>
        <p:spPr>
          <a:xfrm>
            <a:off x="645812" y="3153948"/>
            <a:ext cx="4514135" cy="1384995"/>
          </a:xfrm>
          <a:prstGeom prst="rect">
            <a:avLst/>
          </a:prstGeom>
          <a:noFill/>
        </p:spPr>
        <p:txBody>
          <a:bodyPr wrap="square">
            <a:spAutoFit/>
          </a:bodyPr>
          <a:lstStyle/>
          <a:p>
            <a:r>
              <a:rPr lang="en-US" sz="2800" dirty="0">
                <a:latin typeface="Cambria" panose="02040503050406030204" pitchFamily="18" charset="0"/>
                <a:ea typeface="Times New Roman" panose="02020603050405020304" pitchFamily="18" charset="0"/>
                <a:cs typeface="Times New Roman" panose="02020603050405020304" pitchFamily="18" charset="0"/>
              </a:rPr>
              <a:t>V</a:t>
            </a:r>
            <a:r>
              <a:rPr lang="en-US" sz="2800" dirty="0">
                <a:effectLst/>
                <a:latin typeface="Cambria" panose="02040503050406030204" pitchFamily="18" charset="0"/>
                <a:ea typeface="Times New Roman" panose="02020603050405020304" pitchFamily="18" charset="0"/>
                <a:cs typeface="Times New Roman" panose="02020603050405020304" pitchFamily="18" charset="0"/>
              </a:rPr>
              <a:t>isualize the True False Positives and True False Negatives</a:t>
            </a:r>
            <a:endParaRPr lang="en-US" sz="2800" dirty="0"/>
          </a:p>
        </p:txBody>
      </p:sp>
      <p:pic>
        <p:nvPicPr>
          <p:cNvPr id="4" name="Audio 3">
            <a:hlinkClick r:id="" action="ppaction://media"/>
            <a:extLst>
              <a:ext uri="{FF2B5EF4-FFF2-40B4-BE49-F238E27FC236}">
                <a16:creationId xmlns:a16="http://schemas.microsoft.com/office/drawing/2014/main" id="{26CD4090-C497-426A-9ECE-412E8D26F14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77414768"/>
      </p:ext>
    </p:extLst>
  </p:cSld>
  <p:clrMapOvr>
    <a:masterClrMapping/>
  </p:clrMapOvr>
  <mc:AlternateContent xmlns:mc="http://schemas.openxmlformats.org/markup-compatibility/2006" xmlns:p14="http://schemas.microsoft.com/office/powerpoint/2010/main">
    <mc:Choice Requires="p14">
      <p:transition spd="slow" p14:dur="2000" advTm="10830"/>
    </mc:Choice>
    <mc:Fallback xmlns="">
      <p:transition spd="slow" advTm="1083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3018A306-443B-4844-9884-D3E2C3B371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3F430D2A-93AA-410C-B1BB-98FEA29907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9A0EF52A-1A39-47D8-AA03-47A1C47BE3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a:extLst>
              <a:ext uri="{FF2B5EF4-FFF2-40B4-BE49-F238E27FC236}">
                <a16:creationId xmlns:a16="http://schemas.microsoft.com/office/drawing/2014/main" id="{83FEE19F-5EEB-4C78-9CCD-EACED2DB67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20" name="Rectangle 19">
            <a:extLst>
              <a:ext uri="{FF2B5EF4-FFF2-40B4-BE49-F238E27FC236}">
                <a16:creationId xmlns:a16="http://schemas.microsoft.com/office/drawing/2014/main" id="{9B6B47BF-F3D0-4678-9B20-DA45E1BCAD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AA0E55A-6614-49CA-BF3B-9A461015436F}"/>
              </a:ext>
            </a:extLst>
          </p:cNvPr>
          <p:cNvSpPr>
            <a:spLocks noGrp="1"/>
          </p:cNvSpPr>
          <p:nvPr>
            <p:ph type="title"/>
          </p:nvPr>
        </p:nvSpPr>
        <p:spPr>
          <a:xfrm>
            <a:off x="581192" y="1124999"/>
            <a:ext cx="4076149" cy="4608003"/>
          </a:xfrm>
        </p:spPr>
        <p:txBody>
          <a:bodyPr vert="horz" lIns="91440" tIns="45720" rIns="91440" bIns="45720" rtlCol="0" anchor="ctr">
            <a:normAutofit/>
          </a:bodyPr>
          <a:lstStyle/>
          <a:p>
            <a:r>
              <a:rPr lang="en-US" sz="4000">
                <a:solidFill>
                  <a:schemeClr val="accent2"/>
                </a:solidFill>
              </a:rPr>
              <a:t>Summary</a:t>
            </a:r>
          </a:p>
        </p:txBody>
      </p:sp>
      <p:sp>
        <p:nvSpPr>
          <p:cNvPr id="22" name="Rectangle 21">
            <a:extLst>
              <a:ext uri="{FF2B5EF4-FFF2-40B4-BE49-F238E27FC236}">
                <a16:creationId xmlns:a16="http://schemas.microsoft.com/office/drawing/2014/main" id="{19334917-3673-4EF2-BA7C-CC83AEEEAE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5673" y="457200"/>
            <a:ext cx="4206240" cy="94997"/>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E1589AE1-C0FC-4B66-9C0D-9EB92F40F4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17585" y="457200"/>
            <a:ext cx="658368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7" name="TextBox 6">
            <a:extLst>
              <a:ext uri="{FF2B5EF4-FFF2-40B4-BE49-F238E27FC236}">
                <a16:creationId xmlns:a16="http://schemas.microsoft.com/office/drawing/2014/main" id="{EF114C14-E564-496B-BDF6-41761C1C69DC}"/>
              </a:ext>
            </a:extLst>
          </p:cNvPr>
          <p:cNvSpPr txBox="1"/>
          <p:nvPr/>
        </p:nvSpPr>
        <p:spPr>
          <a:xfrm>
            <a:off x="5117586" y="1124998"/>
            <a:ext cx="6493222" cy="4608003"/>
          </a:xfrm>
          <a:prstGeom prst="rect">
            <a:avLst/>
          </a:prstGeom>
        </p:spPr>
        <p:txBody>
          <a:bodyPr vert="horz" lIns="91440" tIns="45720" rIns="91440" bIns="45720" rtlCol="0" anchor="ctr">
            <a:normAutofit/>
          </a:bodyPr>
          <a:lstStyle/>
          <a:p>
            <a:pPr marL="285750" marR="0" indent="-285750">
              <a:lnSpc>
                <a:spcPct val="90000"/>
              </a:lnSpc>
              <a:spcBef>
                <a:spcPct val="20000"/>
              </a:spcBef>
              <a:spcAft>
                <a:spcPts val="600"/>
              </a:spcAft>
              <a:buClr>
                <a:schemeClr val="accent2"/>
              </a:buClr>
              <a:buSzPct val="92000"/>
              <a:buFont typeface="Wingdings 2" panose="05020102010507070707" pitchFamily="18" charset="2"/>
              <a:buChar char=""/>
            </a:pPr>
            <a:r>
              <a:rPr lang="en-US" sz="1900" dirty="0">
                <a:solidFill>
                  <a:schemeClr val="tx2"/>
                </a:solidFill>
                <a:effectLst/>
              </a:rPr>
              <a:t>The dataset began with 21 variables that were processed down to 12 independent variables (features) that describe Life Expectancy, the dependent variable.  </a:t>
            </a:r>
          </a:p>
          <a:p>
            <a:pPr marL="285750" marR="0" indent="-285750">
              <a:lnSpc>
                <a:spcPct val="90000"/>
              </a:lnSpc>
              <a:spcBef>
                <a:spcPct val="20000"/>
              </a:spcBef>
              <a:spcAft>
                <a:spcPts val="600"/>
              </a:spcAft>
              <a:buClr>
                <a:schemeClr val="accent2"/>
              </a:buClr>
              <a:buSzPct val="92000"/>
              <a:buFont typeface="Wingdings 2" panose="05020102010507070707" pitchFamily="18" charset="2"/>
              <a:buChar char=""/>
            </a:pPr>
            <a:r>
              <a:rPr lang="en-US" sz="1900" dirty="0">
                <a:solidFill>
                  <a:schemeClr val="tx2"/>
                </a:solidFill>
                <a:effectLst/>
              </a:rPr>
              <a:t>The data was cleaned by first cleaning up the headings, then detecting and dealt with missing values, both inexplicit and explicit.  The data was also imputed and </a:t>
            </a:r>
            <a:r>
              <a:rPr lang="en-US" sz="1900" dirty="0" err="1">
                <a:solidFill>
                  <a:schemeClr val="tx2"/>
                </a:solidFill>
                <a:effectLst/>
              </a:rPr>
              <a:t>winsorized</a:t>
            </a:r>
            <a:r>
              <a:rPr lang="en-US" sz="1900" dirty="0">
                <a:solidFill>
                  <a:schemeClr val="tx2"/>
                </a:solidFill>
                <a:effectLst/>
              </a:rPr>
              <a:t> to address various missing values and outliers. From this a model was born. </a:t>
            </a:r>
          </a:p>
          <a:p>
            <a:pPr marL="285750" marR="0" indent="-285750">
              <a:lnSpc>
                <a:spcPct val="90000"/>
              </a:lnSpc>
              <a:spcBef>
                <a:spcPct val="20000"/>
              </a:spcBef>
              <a:spcAft>
                <a:spcPts val="600"/>
              </a:spcAft>
              <a:buClr>
                <a:schemeClr val="accent2"/>
              </a:buClr>
              <a:buSzPct val="92000"/>
              <a:buFont typeface="Wingdings 2" panose="05020102010507070707" pitchFamily="18" charset="2"/>
              <a:buChar char=""/>
            </a:pPr>
            <a:r>
              <a:rPr lang="en-US" sz="1900" dirty="0">
                <a:solidFill>
                  <a:schemeClr val="tx2"/>
                </a:solidFill>
                <a:effectLst/>
              </a:rPr>
              <a:t>A number of machine learning methods were applied to the model including Linear Regression, Multiple Regression, Decision Tree regression, Random Forest Regression, and t-test.  </a:t>
            </a:r>
          </a:p>
          <a:p>
            <a:pPr marL="285750" marR="0" indent="-285750">
              <a:lnSpc>
                <a:spcPct val="90000"/>
              </a:lnSpc>
              <a:spcBef>
                <a:spcPct val="20000"/>
              </a:spcBef>
              <a:spcAft>
                <a:spcPts val="600"/>
              </a:spcAft>
              <a:buClr>
                <a:schemeClr val="accent2"/>
              </a:buClr>
              <a:buSzPct val="92000"/>
              <a:buFont typeface="Wingdings 2" panose="05020102010507070707" pitchFamily="18" charset="2"/>
              <a:buChar char=""/>
            </a:pPr>
            <a:r>
              <a:rPr lang="en-US" sz="1900" dirty="0">
                <a:solidFill>
                  <a:schemeClr val="tx2"/>
                </a:solidFill>
                <a:effectLst/>
              </a:rPr>
              <a:t>Accuracy metrics like Confusion Matrix, Accuracy Score, Classification Report, and Cross Value Score were run and the model scored an excellent 93% accuracy.</a:t>
            </a:r>
          </a:p>
          <a:p>
            <a:pPr marL="285750" marR="0" indent="-285750">
              <a:lnSpc>
                <a:spcPct val="90000"/>
              </a:lnSpc>
              <a:spcBef>
                <a:spcPct val="20000"/>
              </a:spcBef>
              <a:spcAft>
                <a:spcPts val="600"/>
              </a:spcAft>
              <a:buClr>
                <a:schemeClr val="accent2"/>
              </a:buClr>
              <a:buSzPct val="92000"/>
              <a:buFont typeface="Wingdings 2" panose="05020102010507070707" pitchFamily="18" charset="2"/>
              <a:buChar char=""/>
            </a:pPr>
            <a:endParaRPr lang="en-US" sz="1900" dirty="0">
              <a:solidFill>
                <a:schemeClr val="tx2"/>
              </a:solidFill>
              <a:effectLst/>
            </a:endParaRPr>
          </a:p>
        </p:txBody>
      </p:sp>
      <p:sp>
        <p:nvSpPr>
          <p:cNvPr id="5" name="Footer Placeholder 6">
            <a:extLst>
              <a:ext uri="{FF2B5EF4-FFF2-40B4-BE49-F238E27FC236}">
                <a16:creationId xmlns:a16="http://schemas.microsoft.com/office/drawing/2014/main" id="{CD44E352-C916-4769-BE7B-BCF91D6782E4}"/>
              </a:ext>
            </a:extLst>
          </p:cNvPr>
          <p:cNvSpPr>
            <a:spLocks noGrp="1"/>
          </p:cNvSpPr>
          <p:nvPr>
            <p:ph type="ftr" sz="quarter" idx="11"/>
          </p:nvPr>
        </p:nvSpPr>
        <p:spPr>
          <a:xfrm>
            <a:off x="581192" y="5951811"/>
            <a:ext cx="6917210" cy="365125"/>
          </a:xfrm>
        </p:spPr>
        <p:txBody>
          <a:bodyPr vert="horz" lIns="91440" tIns="45720" rIns="91440" bIns="45720" rtlCol="0" anchor="ctr">
            <a:normAutofit/>
          </a:bodyPr>
          <a:lstStyle/>
          <a:p>
            <a:pPr>
              <a:spcAft>
                <a:spcPts val="600"/>
              </a:spcAft>
            </a:pPr>
            <a:r>
              <a:rPr lang="en-US"/>
              <a:t>Scott Schirkofsky | Regis University</a:t>
            </a:r>
          </a:p>
        </p:txBody>
      </p:sp>
      <p:pic>
        <p:nvPicPr>
          <p:cNvPr id="4" name="Audio 3">
            <a:hlinkClick r:id="" action="ppaction://media"/>
            <a:extLst>
              <a:ext uri="{FF2B5EF4-FFF2-40B4-BE49-F238E27FC236}">
                <a16:creationId xmlns:a16="http://schemas.microsoft.com/office/drawing/2014/main" id="{2167C6C4-F192-4AD9-AB8C-8CB09301249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1215356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12107"/>
    </mc:Choice>
    <mc:Fallback xmlns="">
      <p:transition spd="slow" advTm="1210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A0E55A-6614-49CA-BF3B-9A461015436F}"/>
              </a:ext>
            </a:extLst>
          </p:cNvPr>
          <p:cNvSpPr>
            <a:spLocks noGrp="1"/>
          </p:cNvSpPr>
          <p:nvPr>
            <p:ph type="title"/>
          </p:nvPr>
        </p:nvSpPr>
        <p:spPr/>
        <p:txBody>
          <a:bodyPr/>
          <a:lstStyle/>
          <a:p>
            <a:r>
              <a:rPr lang="en-US" dirty="0"/>
              <a:t>Future Projects/ Questions</a:t>
            </a:r>
          </a:p>
        </p:txBody>
      </p:sp>
      <p:sp>
        <p:nvSpPr>
          <p:cNvPr id="5" name="Footer Placeholder 6">
            <a:extLst>
              <a:ext uri="{FF2B5EF4-FFF2-40B4-BE49-F238E27FC236}">
                <a16:creationId xmlns:a16="http://schemas.microsoft.com/office/drawing/2014/main" id="{CD44E352-C916-4769-BE7B-BCF91D6782E4}"/>
              </a:ext>
            </a:extLst>
          </p:cNvPr>
          <p:cNvSpPr>
            <a:spLocks noGrp="1"/>
          </p:cNvSpPr>
          <p:nvPr>
            <p:ph type="ftr" sz="quarter" idx="11"/>
          </p:nvPr>
        </p:nvSpPr>
        <p:spPr>
          <a:xfrm>
            <a:off x="4394023" y="6492875"/>
            <a:ext cx="3403954" cy="365125"/>
          </a:xfrm>
        </p:spPr>
        <p:txBody>
          <a:bodyPr vert="horz" lIns="91440" tIns="45720" rIns="91440" bIns="45720" rtlCol="0" anchor="ctr">
            <a:normAutofit/>
          </a:bodyPr>
          <a:lstStyle/>
          <a:p>
            <a:pPr algn="ctr" defTabSz="914400">
              <a:spcAft>
                <a:spcPts val="600"/>
              </a:spcAft>
            </a:pPr>
            <a:r>
              <a:rPr lang="en-US" kern="1200" cap="all" dirty="0">
                <a:solidFill>
                  <a:schemeClr val="accent1">
                    <a:lumMod val="75000"/>
                    <a:lumOff val="25000"/>
                  </a:schemeClr>
                </a:solidFill>
                <a:latin typeface="+mn-lt"/>
                <a:ea typeface="+mn-ea"/>
                <a:cs typeface="+mn-cs"/>
              </a:rPr>
              <a:t>Scott Schirkofsky | Regis University</a:t>
            </a:r>
          </a:p>
        </p:txBody>
      </p:sp>
      <p:sp>
        <p:nvSpPr>
          <p:cNvPr id="7" name="TextBox 6">
            <a:extLst>
              <a:ext uri="{FF2B5EF4-FFF2-40B4-BE49-F238E27FC236}">
                <a16:creationId xmlns:a16="http://schemas.microsoft.com/office/drawing/2014/main" id="{EF114C14-E564-496B-BDF6-41761C1C69DC}"/>
              </a:ext>
            </a:extLst>
          </p:cNvPr>
          <p:cNvSpPr txBox="1"/>
          <p:nvPr/>
        </p:nvSpPr>
        <p:spPr>
          <a:xfrm>
            <a:off x="581193" y="2367684"/>
            <a:ext cx="9389658" cy="2122632"/>
          </a:xfrm>
          <a:prstGeom prst="rect">
            <a:avLst/>
          </a:prstGeom>
          <a:noFill/>
        </p:spPr>
        <p:txBody>
          <a:bodyPr wrap="square">
            <a:spAutoFit/>
          </a:bodyPr>
          <a:lstStyle/>
          <a:p>
            <a:pPr marL="0" marR="0">
              <a:lnSpc>
                <a:spcPct val="107000"/>
              </a:lnSpc>
              <a:spcBef>
                <a:spcPts val="0"/>
              </a:spcBef>
              <a:spcAft>
                <a:spcPts val="800"/>
              </a:spcAft>
            </a:pPr>
            <a:r>
              <a:rPr lang="en-US" sz="1600" dirty="0">
                <a:solidFill>
                  <a:srgbClr val="253848"/>
                </a:solidFill>
                <a:effectLst/>
                <a:latin typeface="Cambria" panose="02040503050406030204" pitchFamily="18" charset="0"/>
                <a:ea typeface="Times New Roman" panose="02020603050405020304" pitchFamily="18" charset="0"/>
                <a:cs typeface="Times New Roman" panose="02020603050405020304" pitchFamily="18" charset="0"/>
              </a:rPr>
              <a:t>While this project was more focused on predictions and the exploratory data process, future projects would benefit from what was learned here. </a:t>
            </a:r>
          </a:p>
          <a:p>
            <a:pPr marL="0" marR="0">
              <a:lnSpc>
                <a:spcPct val="107000"/>
              </a:lnSpc>
              <a:spcBef>
                <a:spcPts val="0"/>
              </a:spcBef>
              <a:spcAft>
                <a:spcPts val="800"/>
              </a:spcAft>
            </a:pPr>
            <a:r>
              <a:rPr lang="en-US" sz="1600" dirty="0">
                <a:solidFill>
                  <a:srgbClr val="253848"/>
                </a:solidFill>
                <a:effectLst/>
                <a:latin typeface="Cambria" panose="02040503050406030204" pitchFamily="18" charset="0"/>
                <a:ea typeface="Times New Roman" panose="02020603050405020304" pitchFamily="18" charset="0"/>
                <a:cs typeface="Times New Roman" panose="02020603050405020304" pitchFamily="18" charset="0"/>
              </a:rPr>
              <a:t>Additional questions to be answered in future projects: </a:t>
            </a:r>
            <a:endParaRPr lang="en-US" sz="1600" dirty="0">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US" sz="1600" dirty="0">
                <a:solidFill>
                  <a:srgbClr val="253848"/>
                </a:solidFill>
                <a:effectLst/>
                <a:latin typeface="Cambria" panose="02040503050406030204" pitchFamily="18" charset="0"/>
                <a:ea typeface="Times New Roman" panose="02020603050405020304" pitchFamily="18" charset="0"/>
                <a:cs typeface="Times New Roman" panose="02020603050405020304" pitchFamily="18" charset="0"/>
              </a:rPr>
              <a:t>What is the impact of disease in developed versus developing nations?</a:t>
            </a:r>
            <a:endParaRPr lang="en-US" sz="1600" dirty="0">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US" sz="1600" dirty="0">
                <a:solidFill>
                  <a:srgbClr val="253848"/>
                </a:solidFill>
                <a:effectLst/>
                <a:latin typeface="Cambria" panose="02040503050406030204" pitchFamily="18" charset="0"/>
                <a:ea typeface="Times New Roman" panose="02020603050405020304" pitchFamily="18" charset="0"/>
                <a:cs typeface="Times New Roman" panose="02020603050405020304" pitchFamily="18" charset="0"/>
              </a:rPr>
              <a:t>What are the impacts of vaccines on Life Expectancy in developing nations?</a:t>
            </a:r>
            <a:endParaRPr lang="en-US" sz="1600" dirty="0">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US" sz="1600" dirty="0">
                <a:solidFill>
                  <a:srgbClr val="253848"/>
                </a:solidFill>
                <a:effectLst/>
                <a:latin typeface="Cambria" panose="02040503050406030204" pitchFamily="18" charset="0"/>
                <a:ea typeface="Times New Roman" panose="02020603050405020304" pitchFamily="18" charset="0"/>
                <a:cs typeface="Times New Roman" panose="02020603050405020304" pitchFamily="18" charset="0"/>
              </a:rPr>
              <a:t>Which immunizations have the highest correlation to greater life expectancy?</a:t>
            </a:r>
            <a:endParaRPr lang="en-US" sz="1600" dirty="0">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07000"/>
              </a:lnSpc>
              <a:spcBef>
                <a:spcPts val="0"/>
              </a:spcBef>
              <a:spcAft>
                <a:spcPts val="800"/>
              </a:spcAft>
              <a:buFont typeface="Symbol" panose="05050102010706020507" pitchFamily="18" charset="2"/>
              <a:buChar char=""/>
            </a:pPr>
            <a:r>
              <a:rPr lang="en-US" sz="1600" dirty="0">
                <a:solidFill>
                  <a:srgbClr val="253848"/>
                </a:solidFill>
                <a:effectLst/>
                <a:latin typeface="Cambria" panose="02040503050406030204" pitchFamily="18" charset="0"/>
                <a:ea typeface="Times New Roman" panose="02020603050405020304" pitchFamily="18" charset="0"/>
                <a:cs typeface="Times New Roman" panose="02020603050405020304" pitchFamily="18" charset="0"/>
              </a:rPr>
              <a:t>What 5 features would be most impactful on life expectancy in developing countries?</a:t>
            </a:r>
            <a:endParaRPr lang="en-US" sz="1600" dirty="0">
              <a:effectLst/>
              <a:latin typeface="Cambria" panose="02040503050406030204" pitchFamily="18" charset="0"/>
              <a:ea typeface="Times New Roman" panose="02020603050405020304" pitchFamily="18" charset="0"/>
              <a:cs typeface="Times New Roman" panose="02020603050405020304" pitchFamily="18" charset="0"/>
            </a:endParaRPr>
          </a:p>
        </p:txBody>
      </p:sp>
      <p:pic>
        <p:nvPicPr>
          <p:cNvPr id="4" name="Audio 3">
            <a:hlinkClick r:id="" action="ppaction://media"/>
            <a:extLst>
              <a:ext uri="{FF2B5EF4-FFF2-40B4-BE49-F238E27FC236}">
                <a16:creationId xmlns:a16="http://schemas.microsoft.com/office/drawing/2014/main" id="{A0B3D1F5-E106-4D9C-B3D7-05A4C440A28C}"/>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298247206"/>
      </p:ext>
    </p:extLst>
  </p:cSld>
  <p:clrMapOvr>
    <a:masterClrMapping/>
  </p:clrMapOvr>
  <mc:AlternateContent xmlns:mc="http://schemas.openxmlformats.org/markup-compatibility/2006" xmlns:p14="http://schemas.microsoft.com/office/powerpoint/2010/main">
    <mc:Choice Requires="p14">
      <p:transition spd="slow" p14:dur="2000" advTm="20397"/>
    </mc:Choice>
    <mc:Fallback xmlns="">
      <p:transition spd="slow" advTm="2039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8" name="Rectangle 127">
            <a:extLst>
              <a:ext uri="{FF2B5EF4-FFF2-40B4-BE49-F238E27FC236}">
                <a16:creationId xmlns:a16="http://schemas.microsoft.com/office/drawing/2014/main" id="{0E830057-F4EE-412A-8526-36BE1CE18C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30" name="Rectangle 129">
            <a:extLst>
              <a:ext uri="{FF2B5EF4-FFF2-40B4-BE49-F238E27FC236}">
                <a16:creationId xmlns:a16="http://schemas.microsoft.com/office/drawing/2014/main" id="{BAAEBA82-E2D4-4653-AEE3-E95B330DDA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32" name="Rectangle 131">
            <a:extLst>
              <a:ext uri="{FF2B5EF4-FFF2-40B4-BE49-F238E27FC236}">
                <a16:creationId xmlns:a16="http://schemas.microsoft.com/office/drawing/2014/main" id="{2386509E-DAF8-4DA0-B09B-FA3FB341C2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34" name="Rectangle 133">
            <a:extLst>
              <a:ext uri="{FF2B5EF4-FFF2-40B4-BE49-F238E27FC236}">
                <a16:creationId xmlns:a16="http://schemas.microsoft.com/office/drawing/2014/main" id="{44E11946-6976-4B44-971A-07BFBE9544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136" name="Rectangle 135">
            <a:extLst>
              <a:ext uri="{FF2B5EF4-FFF2-40B4-BE49-F238E27FC236}">
                <a16:creationId xmlns:a16="http://schemas.microsoft.com/office/drawing/2014/main" id="{367DA501-B484-4B3B-8460-067A48E694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23900"/>
            <a:ext cx="12192000" cy="61341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3">
            <a:extLst>
              <a:ext uri="{FF2B5EF4-FFF2-40B4-BE49-F238E27FC236}">
                <a16:creationId xmlns:a16="http://schemas.microsoft.com/office/drawing/2014/main" id="{FBB7DBDB-EBDA-4AA9-9854-2B808072796F}"/>
              </a:ext>
            </a:extLst>
          </p:cNvPr>
          <p:cNvSpPr>
            <a:spLocks noGrp="1"/>
          </p:cNvSpPr>
          <p:nvPr>
            <p:ph type="title"/>
          </p:nvPr>
        </p:nvSpPr>
        <p:spPr>
          <a:xfrm>
            <a:off x="581191" y="723901"/>
            <a:ext cx="10993549" cy="1428750"/>
          </a:xfrm>
        </p:spPr>
        <p:txBody>
          <a:bodyPr vert="horz" lIns="91440" tIns="45720" rIns="91440" bIns="45720" rtlCol="0" anchor="b">
            <a:normAutofit/>
          </a:bodyPr>
          <a:lstStyle/>
          <a:p>
            <a:r>
              <a:rPr lang="en-US" sz="3600" dirty="0">
                <a:solidFill>
                  <a:schemeClr val="accent1"/>
                </a:solidFill>
              </a:rPr>
              <a:t>Understanding &amp; Predicting Life Expectancy</a:t>
            </a:r>
          </a:p>
        </p:txBody>
      </p:sp>
      <p:sp>
        <p:nvSpPr>
          <p:cNvPr id="138" name="Rectangle 137">
            <a:extLst>
              <a:ext uri="{FF2B5EF4-FFF2-40B4-BE49-F238E27FC236}">
                <a16:creationId xmlns:a16="http://schemas.microsoft.com/office/drawing/2014/main" id="{D293E637-8037-47F5-B2D4-DFA12C8716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1" name="Footer Placeholder 6">
            <a:extLst>
              <a:ext uri="{FF2B5EF4-FFF2-40B4-BE49-F238E27FC236}">
                <a16:creationId xmlns:a16="http://schemas.microsoft.com/office/drawing/2014/main" id="{17987F63-BE0F-4362-9A87-7A3B92C81FAB}"/>
              </a:ext>
            </a:extLst>
          </p:cNvPr>
          <p:cNvSpPr>
            <a:spLocks noGrp="1"/>
          </p:cNvSpPr>
          <p:nvPr>
            <p:ph type="ftr" sz="quarter" idx="11"/>
          </p:nvPr>
        </p:nvSpPr>
        <p:spPr>
          <a:xfrm>
            <a:off x="581192" y="6400800"/>
            <a:ext cx="6917210" cy="365125"/>
          </a:xfrm>
        </p:spPr>
        <p:txBody>
          <a:bodyPr vert="horz" lIns="91440" tIns="45720" rIns="91440" bIns="45720" rtlCol="0" anchor="ctr">
            <a:normAutofit/>
          </a:bodyPr>
          <a:lstStyle/>
          <a:p>
            <a:pPr defTabSz="914400">
              <a:spcAft>
                <a:spcPts val="600"/>
              </a:spcAft>
            </a:pPr>
            <a:r>
              <a:rPr lang="en-US" kern="1200" cap="all" dirty="0">
                <a:solidFill>
                  <a:schemeClr val="accent1">
                    <a:lumMod val="75000"/>
                    <a:lumOff val="25000"/>
                  </a:schemeClr>
                </a:solidFill>
                <a:latin typeface="+mn-lt"/>
                <a:ea typeface="+mn-ea"/>
                <a:cs typeface="+mn-cs"/>
              </a:rPr>
              <a:t>Scott Schirkofsky | Regis University</a:t>
            </a:r>
          </a:p>
        </p:txBody>
      </p:sp>
      <p:graphicFrame>
        <p:nvGraphicFramePr>
          <p:cNvPr id="2" name="Table 2">
            <a:extLst>
              <a:ext uri="{FF2B5EF4-FFF2-40B4-BE49-F238E27FC236}">
                <a16:creationId xmlns:a16="http://schemas.microsoft.com/office/drawing/2014/main" id="{33E73BA3-A07C-47C5-9A0C-B548A723FC00}"/>
              </a:ext>
            </a:extLst>
          </p:cNvPr>
          <p:cNvGraphicFramePr>
            <a:graphicFrameLocks noGrp="1"/>
          </p:cNvGraphicFramePr>
          <p:nvPr>
            <p:extLst>
              <p:ext uri="{D42A27DB-BD31-4B8C-83A1-F6EECF244321}">
                <p14:modId xmlns:p14="http://schemas.microsoft.com/office/powerpoint/2010/main" val="1657613316"/>
              </p:ext>
            </p:extLst>
          </p:nvPr>
        </p:nvGraphicFramePr>
        <p:xfrm>
          <a:off x="635457" y="3081461"/>
          <a:ext cx="10916464" cy="3021024"/>
        </p:xfrm>
        <a:graphic>
          <a:graphicData uri="http://schemas.openxmlformats.org/drawingml/2006/table">
            <a:tbl>
              <a:tblPr firstRow="1" bandRow="1">
                <a:tableStyleId>{5C22544A-7EE6-4342-B048-85BDC9FD1C3A}</a:tableStyleId>
              </a:tblPr>
              <a:tblGrid>
                <a:gridCol w="2506999">
                  <a:extLst>
                    <a:ext uri="{9D8B030D-6E8A-4147-A177-3AD203B41FA5}">
                      <a16:colId xmlns:a16="http://schemas.microsoft.com/office/drawing/2014/main" val="1407853850"/>
                    </a:ext>
                  </a:extLst>
                </a:gridCol>
                <a:gridCol w="8409465">
                  <a:extLst>
                    <a:ext uri="{9D8B030D-6E8A-4147-A177-3AD203B41FA5}">
                      <a16:colId xmlns:a16="http://schemas.microsoft.com/office/drawing/2014/main" val="538590656"/>
                    </a:ext>
                  </a:extLst>
                </a:gridCol>
              </a:tblGrid>
              <a:tr h="1845792">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2200">
                          <a:solidFill>
                            <a:schemeClr val="accent2"/>
                          </a:solidFill>
                        </a:rPr>
                        <a:t>Life Expectancy</a:t>
                      </a:r>
                      <a:endParaRPr lang="en-US" sz="2200"/>
                    </a:p>
                    <a:p>
                      <a:endParaRPr lang="en-US" sz="2200"/>
                    </a:p>
                  </a:txBody>
                  <a:tcPr marL="132817" marR="132817" marT="66408" marB="66408">
                    <a:solidFill>
                      <a:schemeClr val="accent6">
                        <a:lumMod val="20000"/>
                        <a:lumOff val="80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2200" b="0" dirty="0">
                          <a:solidFill>
                            <a:schemeClr val="tx1"/>
                          </a:solidFill>
                        </a:rPr>
                        <a:t>“Life expectancy is a statistical measure of the average time an organism is expected to live, based on the year of its birth, its current age, and other demographic factors including biological sex.” - Wikipedia</a:t>
                      </a:r>
                    </a:p>
                    <a:p>
                      <a:endParaRPr lang="en-US" sz="2200" dirty="0"/>
                    </a:p>
                  </a:txBody>
                  <a:tcPr marL="132817" marR="132817" marT="66408" marB="66408">
                    <a:solidFill>
                      <a:schemeClr val="accent6">
                        <a:lumMod val="20000"/>
                        <a:lumOff val="80000"/>
                      </a:schemeClr>
                    </a:solidFill>
                  </a:tcPr>
                </a:tc>
                <a:extLst>
                  <a:ext uri="{0D108BD9-81ED-4DB2-BD59-A6C34878D82A}">
                    <a16:rowId xmlns:a16="http://schemas.microsoft.com/office/drawing/2014/main" val="2306243604"/>
                  </a:ext>
                </a:extLst>
              </a:tr>
              <a:tr h="1175232">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2200" b="1" dirty="0">
                          <a:solidFill>
                            <a:schemeClr val="accent2"/>
                          </a:solidFill>
                        </a:rPr>
                        <a:t>Factors</a:t>
                      </a:r>
                      <a:endParaRPr lang="en-US" sz="2200" b="1" dirty="0"/>
                    </a:p>
                    <a:p>
                      <a:endParaRPr lang="en-US" sz="2200" dirty="0"/>
                    </a:p>
                  </a:txBody>
                  <a:tcPr marL="132817" marR="132817" marT="66408" marB="66408">
                    <a:solidFill>
                      <a:schemeClr val="accent6">
                        <a:lumMod val="20000"/>
                        <a:lumOff val="80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2200" dirty="0"/>
                        <a:t>HIV, Polio, Socio-economic, Alcohol &amp; Drug Use, Income, Education, BMI, Country GDP, Population etc.</a:t>
                      </a:r>
                    </a:p>
                    <a:p>
                      <a:endParaRPr lang="en-US" sz="2200" dirty="0"/>
                    </a:p>
                  </a:txBody>
                  <a:tcPr marL="132817" marR="132817" marT="66408" marB="66408">
                    <a:solidFill>
                      <a:schemeClr val="accent6">
                        <a:lumMod val="20000"/>
                        <a:lumOff val="80000"/>
                      </a:schemeClr>
                    </a:solidFill>
                  </a:tcPr>
                </a:tc>
                <a:extLst>
                  <a:ext uri="{0D108BD9-81ED-4DB2-BD59-A6C34878D82A}">
                    <a16:rowId xmlns:a16="http://schemas.microsoft.com/office/drawing/2014/main" val="3902029508"/>
                  </a:ext>
                </a:extLst>
              </a:tr>
            </a:tbl>
          </a:graphicData>
        </a:graphic>
      </p:graphicFrame>
      <p:pic>
        <p:nvPicPr>
          <p:cNvPr id="4" name="Audio 3">
            <a:hlinkClick r:id="" action="ppaction://media"/>
            <a:extLst>
              <a:ext uri="{FF2B5EF4-FFF2-40B4-BE49-F238E27FC236}">
                <a16:creationId xmlns:a16="http://schemas.microsoft.com/office/drawing/2014/main" id="{F28F5EDF-CE2F-49B9-9C1B-A2552D4B3A97}"/>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260655403"/>
      </p:ext>
    </p:extLst>
  </p:cSld>
  <p:clrMapOvr>
    <a:masterClrMapping/>
  </p:clrMapOvr>
  <mc:AlternateContent xmlns:mc="http://schemas.openxmlformats.org/markup-compatibility/2006" xmlns:p14="http://schemas.microsoft.com/office/powerpoint/2010/main">
    <mc:Choice Requires="p14">
      <p:transition spd="slow" p14:dur="2000" advTm="3260"/>
    </mc:Choice>
    <mc:Fallback xmlns="">
      <p:transition spd="slow" advTm="32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par>
                                <p:cTn id="7" presetID="10" presetClass="entr" presetSubtype="0" fill="hold" grpId="0" nodeType="withEffect">
                                  <p:stCondLst>
                                    <p:cond delay="1000"/>
                                  </p:stCondLst>
                                  <p:iterate type="lt">
                                    <p:tmPct val="10000"/>
                                  </p:iterate>
                                  <p:childTnLst>
                                    <p:set>
                                      <p:cBhvr>
                                        <p:cTn id="8" dur="1" fill="hold">
                                          <p:stCondLst>
                                            <p:cond delay="0"/>
                                          </p:stCondLst>
                                        </p:cTn>
                                        <p:tgtEl>
                                          <p:spTgt spid="10"/>
                                        </p:tgtEl>
                                        <p:attrNameLst>
                                          <p:attrName>style.visibility</p:attrName>
                                        </p:attrNameLst>
                                      </p:cBhvr>
                                      <p:to>
                                        <p:strVal val="visible"/>
                                      </p:to>
                                    </p:set>
                                    <p:animEffect transition="in" filter="fade">
                                      <p:cBhvr>
                                        <p:cTn id="9" dur="4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4"/>
                </p:tgtEl>
              </p:cMediaNode>
            </p:audio>
          </p:childTnLst>
        </p:cTn>
      </p:par>
    </p:tnLst>
    <p:bldLst>
      <p:bldP spid="10" grpId="0"/>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E8BED655-2EC5-4704-ADD4-A91564533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2" name="Rectangle 31">
            <a:extLst>
              <a:ext uri="{FF2B5EF4-FFF2-40B4-BE49-F238E27FC236}">
                <a16:creationId xmlns:a16="http://schemas.microsoft.com/office/drawing/2014/main" id="{CBA419E7-4B43-4FA7-846D-76D394A32F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34" name="Rectangle 33">
            <a:extLst>
              <a:ext uri="{FF2B5EF4-FFF2-40B4-BE49-F238E27FC236}">
                <a16:creationId xmlns:a16="http://schemas.microsoft.com/office/drawing/2014/main" id="{F7D34090-8F5C-4A49-8452-7328D66324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36" name="Rectangle 35">
            <a:extLst>
              <a:ext uri="{FF2B5EF4-FFF2-40B4-BE49-F238E27FC236}">
                <a16:creationId xmlns:a16="http://schemas.microsoft.com/office/drawing/2014/main" id="{1B55B7B2-03F9-46F2-AE7C-2AC5156F40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8" name="Rectangle 37">
            <a:extLst>
              <a:ext uri="{FF2B5EF4-FFF2-40B4-BE49-F238E27FC236}">
                <a16:creationId xmlns:a16="http://schemas.microsoft.com/office/drawing/2014/main" id="{E08D4B6A-8113-4DFB-B82E-B60CAC8E0A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40" name="Rectangle 39">
            <a:extLst>
              <a:ext uri="{FF2B5EF4-FFF2-40B4-BE49-F238E27FC236}">
                <a16:creationId xmlns:a16="http://schemas.microsoft.com/office/drawing/2014/main" id="{9822E561-F97C-4CBB-A9A6-A6BF6317BC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extBox 1">
            <a:extLst>
              <a:ext uri="{FF2B5EF4-FFF2-40B4-BE49-F238E27FC236}">
                <a16:creationId xmlns:a16="http://schemas.microsoft.com/office/drawing/2014/main" id="{20FCD310-CCB8-4423-ABC1-8BF507B9F6D9}"/>
              </a:ext>
            </a:extLst>
          </p:cNvPr>
          <p:cNvSpPr txBox="1"/>
          <p:nvPr/>
        </p:nvSpPr>
        <p:spPr>
          <a:xfrm>
            <a:off x="638620" y="863696"/>
            <a:ext cx="3511233" cy="1497368"/>
          </a:xfrm>
          <a:prstGeom prst="rect">
            <a:avLst/>
          </a:prstGeom>
        </p:spPr>
        <p:txBody>
          <a:bodyPr vert="horz" lIns="91440" tIns="45720" rIns="91440" bIns="45720" rtlCol="0" anchor="ctr">
            <a:normAutofit/>
          </a:bodyPr>
          <a:lstStyle/>
          <a:p>
            <a:pPr>
              <a:spcBef>
                <a:spcPct val="0"/>
              </a:spcBef>
              <a:spcAft>
                <a:spcPts val="600"/>
              </a:spcAft>
              <a:buClr>
                <a:srgbClr val="5C5CFF"/>
              </a:buClr>
              <a:buSzPct val="92000"/>
            </a:pPr>
            <a:r>
              <a:rPr lang="en-US" sz="3600" cap="all" dirty="0">
                <a:solidFill>
                  <a:srgbClr val="FFFFFF"/>
                </a:solidFill>
                <a:latin typeface="+mj-lt"/>
                <a:ea typeface="+mj-ea"/>
                <a:cs typeface="+mj-cs"/>
              </a:rPr>
              <a:t>References</a:t>
            </a:r>
          </a:p>
        </p:txBody>
      </p:sp>
      <p:sp>
        <p:nvSpPr>
          <p:cNvPr id="42" name="Rectangle 41">
            <a:extLst>
              <a:ext uri="{FF2B5EF4-FFF2-40B4-BE49-F238E27FC236}">
                <a16:creationId xmlns:a16="http://schemas.microsoft.com/office/drawing/2014/main" id="{B01B0E58-A5C8-4CDA-A2E0-35DF94E59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620" y="457200"/>
            <a:ext cx="3511233" cy="91439"/>
          </a:xfrm>
          <a:prstGeom prst="rect">
            <a:avLst/>
          </a:prstGeom>
          <a:solidFill>
            <a:srgbClr val="5C5CFF"/>
          </a:solidFill>
          <a:ln>
            <a:noFill/>
          </a:ln>
          <a:effectLst/>
        </p:spPr>
        <p:style>
          <a:lnRef idx="1">
            <a:schemeClr val="accent1"/>
          </a:lnRef>
          <a:fillRef idx="3">
            <a:schemeClr val="accent1"/>
          </a:fillRef>
          <a:effectRef idx="2">
            <a:schemeClr val="accent1"/>
          </a:effectRef>
          <a:fontRef idx="minor">
            <a:schemeClr val="lt1"/>
          </a:fontRef>
        </p:style>
      </p:sp>
      <p:pic>
        <p:nvPicPr>
          <p:cNvPr id="12" name="Picture 11">
            <a:extLst>
              <a:ext uri="{FF2B5EF4-FFF2-40B4-BE49-F238E27FC236}">
                <a16:creationId xmlns:a16="http://schemas.microsoft.com/office/drawing/2014/main" id="{ED58D72B-7AC8-4C60-A1C3-319A003DA74F}"/>
              </a:ext>
            </a:extLst>
          </p:cNvPr>
          <p:cNvPicPr>
            <a:picLocks noChangeAspect="1"/>
          </p:cNvPicPr>
          <p:nvPr/>
        </p:nvPicPr>
        <p:blipFill rotWithShape="1">
          <a:blip r:embed="rId4"/>
          <a:srcRect l="1080"/>
          <a:stretch/>
        </p:blipFill>
        <p:spPr>
          <a:xfrm>
            <a:off x="4654295" y="10"/>
            <a:ext cx="7537705" cy="6857990"/>
          </a:xfrm>
          <a:prstGeom prst="rect">
            <a:avLst/>
          </a:prstGeom>
        </p:spPr>
      </p:pic>
      <p:sp>
        <p:nvSpPr>
          <p:cNvPr id="4" name="Footer Placeholder 6">
            <a:extLst>
              <a:ext uri="{FF2B5EF4-FFF2-40B4-BE49-F238E27FC236}">
                <a16:creationId xmlns:a16="http://schemas.microsoft.com/office/drawing/2014/main" id="{5BC7853D-491E-4563-959D-3E30B5DBB892}"/>
              </a:ext>
            </a:extLst>
          </p:cNvPr>
          <p:cNvSpPr>
            <a:spLocks noGrp="1"/>
          </p:cNvSpPr>
          <p:nvPr>
            <p:ph type="ftr" sz="quarter" idx="11"/>
          </p:nvPr>
        </p:nvSpPr>
        <p:spPr>
          <a:xfrm>
            <a:off x="581192" y="6400800"/>
            <a:ext cx="6917210" cy="365125"/>
          </a:xfrm>
        </p:spPr>
        <p:txBody>
          <a:bodyPr vert="horz" lIns="91440" tIns="45720" rIns="91440" bIns="45720" rtlCol="0" anchor="ctr">
            <a:normAutofit/>
          </a:bodyPr>
          <a:lstStyle/>
          <a:p>
            <a:pPr>
              <a:spcAft>
                <a:spcPts val="600"/>
              </a:spcAft>
            </a:pPr>
            <a:r>
              <a:rPr lang="en-US" kern="1200" cap="all">
                <a:solidFill>
                  <a:srgbClr val="465359">
                    <a:lumMod val="75000"/>
                    <a:lumOff val="25000"/>
                  </a:srgbClr>
                </a:solidFill>
                <a:latin typeface="+mn-lt"/>
                <a:ea typeface="+mn-ea"/>
                <a:cs typeface="+mn-cs"/>
              </a:rPr>
              <a:t>Scott Schirkofsky | Regis University</a:t>
            </a:r>
          </a:p>
        </p:txBody>
      </p:sp>
      <p:sp>
        <p:nvSpPr>
          <p:cNvPr id="26" name="TextBox 25">
            <a:extLst>
              <a:ext uri="{FF2B5EF4-FFF2-40B4-BE49-F238E27FC236}">
                <a16:creationId xmlns:a16="http://schemas.microsoft.com/office/drawing/2014/main" id="{80546332-D830-4AA4-8C5E-4989E726AEA8}"/>
              </a:ext>
            </a:extLst>
          </p:cNvPr>
          <p:cNvSpPr txBox="1"/>
          <p:nvPr/>
        </p:nvSpPr>
        <p:spPr>
          <a:xfrm>
            <a:off x="684469" y="2656273"/>
            <a:ext cx="3285357" cy="2956963"/>
          </a:xfrm>
          <a:prstGeom prst="rect">
            <a:avLst/>
          </a:prstGeom>
          <a:noFill/>
        </p:spPr>
        <p:txBody>
          <a:bodyPr wrap="square">
            <a:spAutoFit/>
          </a:bodyPr>
          <a:lstStyle/>
          <a:p>
            <a:pPr marL="0" marR="0">
              <a:spcBef>
                <a:spcPts val="600"/>
              </a:spcBef>
              <a:spcAft>
                <a:spcPts val="0"/>
              </a:spcAft>
            </a:pPr>
            <a:r>
              <a:rPr lang="en-US" sz="2400" b="1" cap="all" dirty="0">
                <a:solidFill>
                  <a:schemeClr val="bg1">
                    <a:lumMod val="95000"/>
                  </a:schemeClr>
                </a:solidFill>
                <a:effectLst/>
                <a:latin typeface="Cambria" panose="02040503050406030204" pitchFamily="18" charset="0"/>
                <a:ea typeface="Times New Roman" panose="02020603050405020304" pitchFamily="18" charset="0"/>
                <a:cs typeface="Times New Roman" panose="02020603050405020304" pitchFamily="18" charset="0"/>
              </a:rPr>
              <a:t>Coding and other valuable resources</a:t>
            </a:r>
            <a:endParaRPr lang="en-US" sz="2400" b="1" cap="all" dirty="0">
              <a:solidFill>
                <a:schemeClr val="bg1">
                  <a:lumMod val="95000"/>
                </a:schemeClr>
              </a:solidFill>
              <a:effectLst/>
              <a:latin typeface="Calibri" panose="020F0502020204030204" pitchFamily="34" charset="0"/>
              <a:ea typeface="Times New Roman" panose="02020603050405020304" pitchFamily="18" charset="0"/>
              <a:cs typeface="Times New Roman" panose="02020603050405020304" pitchFamily="18" charset="0"/>
            </a:endParaRPr>
          </a:p>
          <a:p>
            <a:pPr marL="0" marR="0">
              <a:lnSpc>
                <a:spcPct val="107000"/>
              </a:lnSpc>
              <a:spcBef>
                <a:spcPts val="0"/>
              </a:spcBef>
              <a:spcAft>
                <a:spcPts val="800"/>
              </a:spcAft>
            </a:pPr>
            <a:r>
              <a:rPr lang="en-US" sz="1800" dirty="0">
                <a:solidFill>
                  <a:schemeClr val="bg1">
                    <a:lumMod val="95000"/>
                  </a:schemeClr>
                </a:solidFill>
                <a:effectLst/>
                <a:latin typeface="Cambria" panose="02040503050406030204" pitchFamily="18" charset="0"/>
                <a:ea typeface="Times New Roman" panose="02020603050405020304" pitchFamily="18" charset="0"/>
                <a:cs typeface="Times New Roman" panose="02020603050405020304" pitchFamily="18" charset="0"/>
              </a:rPr>
              <a:t>I wish I could acknowledge each piece of code I used for inspiration but there are far too many to list.  So, I’ve listed a few of the more useful resources I used below.</a:t>
            </a:r>
          </a:p>
        </p:txBody>
      </p:sp>
      <p:pic>
        <p:nvPicPr>
          <p:cNvPr id="5" name="Audio 4">
            <a:hlinkClick r:id="" action="ppaction://media"/>
            <a:extLst>
              <a:ext uri="{FF2B5EF4-FFF2-40B4-BE49-F238E27FC236}">
                <a16:creationId xmlns:a16="http://schemas.microsoft.com/office/drawing/2014/main" id="{FA4D5516-893F-420D-8198-DCE3E65EF70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457241907"/>
      </p:ext>
    </p:extLst>
  </p:cSld>
  <p:clrMapOvr>
    <a:masterClrMapping/>
  </p:clrMapOvr>
  <mc:AlternateContent xmlns:mc="http://schemas.openxmlformats.org/markup-compatibility/2006" xmlns:p14="http://schemas.microsoft.com/office/powerpoint/2010/main">
    <mc:Choice Requires="p14">
      <p:transition spd="slow" p14:dur="2000" advTm="18470"/>
    </mc:Choice>
    <mc:Fallback xmlns="">
      <p:transition spd="slow" advTm="184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par>
                                <p:cTn id="7" presetID="10" presetClass="entr" presetSubtype="0" fill="hold" nodeType="withEffect">
                                  <p:stCondLst>
                                    <p:cond delay="0"/>
                                  </p:stCondLst>
                                  <p:iterate>
                                    <p:tmPct val="10000"/>
                                  </p:iterate>
                                  <p:childTnLst>
                                    <p:set>
                                      <p:cBhvr>
                                        <p:cTn id="8" dur="1" fill="hold">
                                          <p:stCondLst>
                                            <p:cond delay="0"/>
                                          </p:stCondLst>
                                        </p:cTn>
                                        <p:tgtEl>
                                          <p:spTgt spid="12"/>
                                        </p:tgtEl>
                                        <p:attrNameLst>
                                          <p:attrName>style.visibility</p:attrName>
                                        </p:attrNameLst>
                                      </p:cBhvr>
                                      <p:to>
                                        <p:strVal val="visible"/>
                                      </p:to>
                                    </p:set>
                                    <p:animEffect transition="in" filter="fade">
                                      <p:cBhvr>
                                        <p:cTn id="9" dur="7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5"/>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F087214-7F9B-4A51-ABFE-0247097B6A5E}"/>
              </a:ext>
            </a:extLst>
          </p:cNvPr>
          <p:cNvSpPr>
            <a:spLocks noGrp="1"/>
          </p:cNvSpPr>
          <p:nvPr>
            <p:ph type="title"/>
          </p:nvPr>
        </p:nvSpPr>
        <p:spPr>
          <a:xfrm>
            <a:off x="581192" y="702156"/>
            <a:ext cx="11029616" cy="1013800"/>
          </a:xfrm>
        </p:spPr>
        <p:txBody>
          <a:bodyPr>
            <a:normAutofit/>
          </a:bodyPr>
          <a:lstStyle/>
          <a:p>
            <a:r>
              <a:rPr lang="en-US" dirty="0">
                <a:solidFill>
                  <a:srgbClr val="FFFFFF"/>
                </a:solidFill>
              </a:rPr>
              <a:t>The DATA</a:t>
            </a:r>
          </a:p>
        </p:txBody>
      </p:sp>
      <p:sp>
        <p:nvSpPr>
          <p:cNvPr id="81" name="Rectangle 80">
            <a:extLst>
              <a:ext uri="{FF2B5EF4-FFF2-40B4-BE49-F238E27FC236}">
                <a16:creationId xmlns:a16="http://schemas.microsoft.com/office/drawing/2014/main" id="{2A212B75-5A36-4C8E-8EEA-DB9771511F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rgbClr val="D4A088"/>
          </a:solidFill>
          <a:ln>
            <a:noFill/>
          </a:ln>
          <a:effectLst/>
        </p:spPr>
        <p:style>
          <a:lnRef idx="1">
            <a:schemeClr val="accent1"/>
          </a:lnRef>
          <a:fillRef idx="3">
            <a:schemeClr val="accent1"/>
          </a:fillRef>
          <a:effectRef idx="2">
            <a:schemeClr val="accent1"/>
          </a:effectRef>
          <a:fontRef idx="minor">
            <a:schemeClr val="lt1"/>
          </a:fontRef>
        </p:style>
      </p:sp>
      <p:sp>
        <p:nvSpPr>
          <p:cNvPr id="83" name="Rectangle 82">
            <a:extLst>
              <a:ext uri="{FF2B5EF4-FFF2-40B4-BE49-F238E27FC236}">
                <a16:creationId xmlns:a16="http://schemas.microsoft.com/office/drawing/2014/main" id="{8E6174F0-3B45-4CB0-9EE0-AE4B8DF1B1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2180496"/>
            <a:ext cx="3703320" cy="4045683"/>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F9144E7D-F276-4908-A5AC-5BB35CFD1FB1}"/>
              </a:ext>
            </a:extLst>
          </p:cNvPr>
          <p:cNvPicPr>
            <a:picLocks noChangeAspect="1"/>
          </p:cNvPicPr>
          <p:nvPr/>
        </p:nvPicPr>
        <p:blipFill rotWithShape="1">
          <a:blip r:embed="rId4"/>
          <a:srcRect l="4823" r="10458" b="3"/>
          <a:stretch/>
        </p:blipFill>
        <p:spPr>
          <a:xfrm>
            <a:off x="657225" y="2361056"/>
            <a:ext cx="3305175" cy="3649219"/>
          </a:xfrm>
          <a:prstGeom prst="rect">
            <a:avLst/>
          </a:prstGeom>
        </p:spPr>
      </p:pic>
      <p:sp>
        <p:nvSpPr>
          <p:cNvPr id="5" name="Content Placeholder 4">
            <a:extLst>
              <a:ext uri="{FF2B5EF4-FFF2-40B4-BE49-F238E27FC236}">
                <a16:creationId xmlns:a16="http://schemas.microsoft.com/office/drawing/2014/main" id="{5F9966C2-818D-454F-AD50-9F10137D8D67}"/>
              </a:ext>
            </a:extLst>
          </p:cNvPr>
          <p:cNvSpPr>
            <a:spLocks noGrp="1"/>
          </p:cNvSpPr>
          <p:nvPr>
            <p:ph idx="1"/>
          </p:nvPr>
        </p:nvSpPr>
        <p:spPr>
          <a:xfrm>
            <a:off x="4505325" y="2180496"/>
            <a:ext cx="7105481" cy="3829779"/>
          </a:xfrm>
        </p:spPr>
        <p:txBody>
          <a:bodyPr>
            <a:normAutofit/>
          </a:bodyPr>
          <a:lstStyle/>
          <a:p>
            <a:pPr marL="0" indent="0">
              <a:buClr>
                <a:srgbClr val="D4A088"/>
              </a:buClr>
              <a:buNone/>
            </a:pPr>
            <a:r>
              <a:rPr lang="en-US" sz="2000" dirty="0"/>
              <a:t>Original datasets from The Global Health Observatory (GHO), the data repository for the World Health Organization (WHO).  This data tracks the health status and more than health related 1000 indicators for the 193 countries that are members of the United Nations. </a:t>
            </a:r>
          </a:p>
          <a:p>
            <a:pPr marL="0" indent="0">
              <a:buClr>
                <a:srgbClr val="D4A088"/>
              </a:buClr>
              <a:buNone/>
            </a:pPr>
            <a:endParaRPr lang="en-US" sz="2000" dirty="0"/>
          </a:p>
          <a:p>
            <a:pPr>
              <a:buClr>
                <a:srgbClr val="D4A088"/>
              </a:buClr>
            </a:pPr>
            <a:r>
              <a:rPr lang="en-US" sz="2000" dirty="0"/>
              <a:t>2938 rows and 22 columns.</a:t>
            </a:r>
          </a:p>
          <a:p>
            <a:pPr>
              <a:buClr>
                <a:srgbClr val="D4A088"/>
              </a:buClr>
            </a:pPr>
            <a:r>
              <a:rPr lang="en-US" sz="2000" dirty="0"/>
              <a:t>Collected over 15-year period from 2000 to 2015. </a:t>
            </a:r>
          </a:p>
          <a:p>
            <a:pPr>
              <a:buClr>
                <a:srgbClr val="D4A088"/>
              </a:buClr>
            </a:pPr>
            <a:r>
              <a:rPr lang="en-US" sz="2000" dirty="0"/>
              <a:t>Sourced from Kaggle. </a:t>
            </a:r>
          </a:p>
        </p:txBody>
      </p:sp>
      <p:sp>
        <p:nvSpPr>
          <p:cNvPr id="8" name="Footer Placeholder 6">
            <a:extLst>
              <a:ext uri="{FF2B5EF4-FFF2-40B4-BE49-F238E27FC236}">
                <a16:creationId xmlns:a16="http://schemas.microsoft.com/office/drawing/2014/main" id="{8981EA72-061F-444E-9502-12F5822B49B3}"/>
              </a:ext>
            </a:extLst>
          </p:cNvPr>
          <p:cNvSpPr>
            <a:spLocks noGrp="1"/>
          </p:cNvSpPr>
          <p:nvPr>
            <p:ph type="ftr" sz="quarter" idx="11"/>
          </p:nvPr>
        </p:nvSpPr>
        <p:spPr>
          <a:xfrm>
            <a:off x="8488680" y="6474815"/>
            <a:ext cx="3703320" cy="365125"/>
          </a:xfrm>
        </p:spPr>
        <p:txBody>
          <a:bodyPr vert="horz" lIns="91440" tIns="45720" rIns="91440" bIns="45720" rtlCol="0" anchor="ctr">
            <a:normAutofit/>
          </a:bodyPr>
          <a:lstStyle/>
          <a:p>
            <a:pPr defTabSz="914400">
              <a:spcAft>
                <a:spcPts val="600"/>
              </a:spcAft>
            </a:pPr>
            <a:r>
              <a:rPr lang="en-US" kern="1200" cap="all" dirty="0">
                <a:solidFill>
                  <a:schemeClr val="accent1">
                    <a:lumMod val="75000"/>
                    <a:lumOff val="25000"/>
                  </a:schemeClr>
                </a:solidFill>
                <a:latin typeface="+mn-lt"/>
                <a:ea typeface="+mn-ea"/>
                <a:cs typeface="+mn-cs"/>
              </a:rPr>
              <a:t>Scott Schirkofsky | Regis University</a:t>
            </a:r>
          </a:p>
        </p:txBody>
      </p:sp>
      <p:pic>
        <p:nvPicPr>
          <p:cNvPr id="2" name="Audio 1">
            <a:hlinkClick r:id="" action="ppaction://media"/>
            <a:extLst>
              <a:ext uri="{FF2B5EF4-FFF2-40B4-BE49-F238E27FC236}">
                <a16:creationId xmlns:a16="http://schemas.microsoft.com/office/drawing/2014/main" id="{5223CD0F-59DB-40A5-9D91-088363493C6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956846593"/>
      </p:ext>
    </p:extLst>
  </p:cSld>
  <p:clrMapOvr>
    <a:masterClrMapping/>
  </p:clrMapOvr>
  <mc:AlternateContent xmlns:mc="http://schemas.openxmlformats.org/markup-compatibility/2006" xmlns:p14="http://schemas.microsoft.com/office/powerpoint/2010/main">
    <mc:Choice Requires="p14">
      <p:transition spd="slow" p14:dur="2000" advTm="31756"/>
    </mc:Choice>
    <mc:Fallback xmlns="">
      <p:transition spd="slow" advTm="3175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1013800"/>
          </a:xfrm>
        </p:spPr>
        <p:txBody>
          <a:bodyPr>
            <a:normAutofit/>
          </a:bodyPr>
          <a:lstStyle/>
          <a:p>
            <a:r>
              <a:rPr lang="en-US" dirty="0">
                <a:solidFill>
                  <a:srgbClr val="FFFEFF"/>
                </a:solidFill>
              </a:rPr>
              <a:t>Data Science Tasks</a:t>
            </a:r>
          </a:p>
        </p:txBody>
      </p:sp>
      <p:graphicFrame>
        <p:nvGraphicFramePr>
          <p:cNvPr id="28" name="Content Placeholder 6">
            <a:extLst>
              <a:ext uri="{FF2B5EF4-FFF2-40B4-BE49-F238E27FC236}">
                <a16:creationId xmlns:a16="http://schemas.microsoft.com/office/drawing/2014/main" id="{6F7CC26A-9BE0-4F1A-9346-359A406D7199}"/>
              </a:ext>
            </a:extLst>
          </p:cNvPr>
          <p:cNvGraphicFramePr>
            <a:graphicFrameLocks noGrp="1"/>
          </p:cNvGraphicFramePr>
          <p:nvPr>
            <p:ph idx="1"/>
            <p:extLst>
              <p:ext uri="{D42A27DB-BD31-4B8C-83A1-F6EECF244321}">
                <p14:modId xmlns:p14="http://schemas.microsoft.com/office/powerpoint/2010/main" val="728962186"/>
              </p:ext>
            </p:extLst>
          </p:nvPr>
        </p:nvGraphicFramePr>
        <p:xfrm>
          <a:off x="581025" y="2181225"/>
          <a:ext cx="11029950" cy="367823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5" name="Footer Placeholder 6">
            <a:extLst>
              <a:ext uri="{FF2B5EF4-FFF2-40B4-BE49-F238E27FC236}">
                <a16:creationId xmlns:a16="http://schemas.microsoft.com/office/drawing/2014/main" id="{7232857A-42C5-48D0-A02B-6DB800F6B269}"/>
              </a:ext>
            </a:extLst>
          </p:cNvPr>
          <p:cNvSpPr>
            <a:spLocks noGrp="1"/>
          </p:cNvSpPr>
          <p:nvPr>
            <p:ph type="ftr" sz="quarter" idx="11"/>
          </p:nvPr>
        </p:nvSpPr>
        <p:spPr>
          <a:xfrm>
            <a:off x="4394023" y="6492875"/>
            <a:ext cx="3403954" cy="365125"/>
          </a:xfrm>
        </p:spPr>
        <p:txBody>
          <a:bodyPr vert="horz" lIns="91440" tIns="45720" rIns="91440" bIns="45720" rtlCol="0" anchor="ctr">
            <a:normAutofit/>
          </a:bodyPr>
          <a:lstStyle/>
          <a:p>
            <a:pPr algn="ctr" defTabSz="914400">
              <a:spcAft>
                <a:spcPts val="600"/>
              </a:spcAft>
            </a:pPr>
            <a:r>
              <a:rPr lang="en-US" kern="1200" cap="all" dirty="0">
                <a:solidFill>
                  <a:schemeClr val="accent1">
                    <a:lumMod val="75000"/>
                    <a:lumOff val="25000"/>
                  </a:schemeClr>
                </a:solidFill>
                <a:latin typeface="+mn-lt"/>
                <a:ea typeface="+mn-ea"/>
                <a:cs typeface="+mn-cs"/>
              </a:rPr>
              <a:t>Scott Schirkofsky | Regis University</a:t>
            </a:r>
          </a:p>
        </p:txBody>
      </p:sp>
      <p:pic>
        <p:nvPicPr>
          <p:cNvPr id="4" name="Audio 3">
            <a:hlinkClick r:id="" action="ppaction://media"/>
            <a:extLst>
              <a:ext uri="{FF2B5EF4-FFF2-40B4-BE49-F238E27FC236}">
                <a16:creationId xmlns:a16="http://schemas.microsoft.com/office/drawing/2014/main" id="{9B1E933C-A3FC-4628-9A58-AF7655541A5E}"/>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523744411"/>
      </p:ext>
    </p:extLst>
  </p:cSld>
  <p:clrMapOvr>
    <a:masterClrMapping/>
  </p:clrMapOvr>
  <mc:AlternateContent xmlns:mc="http://schemas.openxmlformats.org/markup-compatibility/2006" xmlns:p14="http://schemas.microsoft.com/office/powerpoint/2010/main">
    <mc:Choice Requires="p14">
      <p:transition spd="slow" p14:dur="2000" advTm="22092"/>
    </mc:Choice>
    <mc:Fallback xmlns="">
      <p:transition spd="slow" advTm="220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5" name="Rectangle 74">
            <a:extLst>
              <a:ext uri="{FF2B5EF4-FFF2-40B4-BE49-F238E27FC236}">
                <a16:creationId xmlns:a16="http://schemas.microsoft.com/office/drawing/2014/main" id="{F858DF7D-C2D0-4B03-A7A0-2F06B789E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01363"/>
            <a:ext cx="12191999" cy="62566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8952EF87-C74F-4D3F-9CAD-EEA1733C9B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723899"/>
            <a:ext cx="3703320"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369643" y="1037967"/>
            <a:ext cx="3054091" cy="4709131"/>
          </a:xfrm>
        </p:spPr>
        <p:txBody>
          <a:bodyPr vert="horz" lIns="91440" tIns="45720" rIns="91440" bIns="45720" rtlCol="0" anchor="ctr">
            <a:normAutofit/>
          </a:bodyPr>
          <a:lstStyle/>
          <a:p>
            <a:r>
              <a:rPr lang="en-US">
                <a:solidFill>
                  <a:srgbClr val="FFFEFF"/>
                </a:solidFill>
              </a:rPr>
              <a:t>analyzing the data</a:t>
            </a:r>
          </a:p>
        </p:txBody>
      </p:sp>
      <p:graphicFrame>
        <p:nvGraphicFramePr>
          <p:cNvPr id="70" name="TextBox 5">
            <a:extLst>
              <a:ext uri="{FF2B5EF4-FFF2-40B4-BE49-F238E27FC236}">
                <a16:creationId xmlns:a16="http://schemas.microsoft.com/office/drawing/2014/main" id="{E7DC7B43-0372-4B83-9526-FA640085C5DB}"/>
              </a:ext>
            </a:extLst>
          </p:cNvPr>
          <p:cNvGraphicFramePr/>
          <p:nvPr>
            <p:extLst>
              <p:ext uri="{D42A27DB-BD31-4B8C-83A1-F6EECF244321}">
                <p14:modId xmlns:p14="http://schemas.microsoft.com/office/powerpoint/2010/main" val="1023996936"/>
              </p:ext>
            </p:extLst>
          </p:nvPr>
        </p:nvGraphicFramePr>
        <p:xfrm>
          <a:off x="486033" y="1037967"/>
          <a:ext cx="7109582" cy="286811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1028" name="Picture 4" descr="Data Visualization Tools and Data Visualization Software">
            <a:extLst>
              <a:ext uri="{FF2B5EF4-FFF2-40B4-BE49-F238E27FC236}">
                <a16:creationId xmlns:a16="http://schemas.microsoft.com/office/drawing/2014/main" id="{F4A3DFD2-1E7A-4D80-AFA1-8E4438691B7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825880" y="4179991"/>
            <a:ext cx="1865389" cy="1542588"/>
          </a:xfrm>
          <a:prstGeom prst="rect">
            <a:avLst/>
          </a:prstGeom>
          <a:noFill/>
          <a:extLst>
            <a:ext uri="{909E8E84-426E-40DD-AFC4-6F175D3DCCD1}">
              <a14:hiddenFill xmlns:a14="http://schemas.microsoft.com/office/drawing/2010/main">
                <a:solidFill>
                  <a:srgbClr val="FFFFFF"/>
                </a:solidFill>
              </a14:hiddenFill>
            </a:ext>
          </a:extLst>
        </p:spPr>
      </p:pic>
      <p:sp>
        <p:nvSpPr>
          <p:cNvPr id="10" name="Arrow: Down 9">
            <a:extLst>
              <a:ext uri="{FF2B5EF4-FFF2-40B4-BE49-F238E27FC236}">
                <a16:creationId xmlns:a16="http://schemas.microsoft.com/office/drawing/2014/main" id="{0ED36461-4629-4F04-BD10-2B92ABEC151B}"/>
              </a:ext>
            </a:extLst>
          </p:cNvPr>
          <p:cNvSpPr/>
          <p:nvPr/>
        </p:nvSpPr>
        <p:spPr>
          <a:xfrm>
            <a:off x="3687417" y="3918523"/>
            <a:ext cx="129209" cy="245970"/>
          </a:xfrm>
          <a:prstGeom prst="downArrow">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99CC6C64-972E-499F-B8DE-B6769A833CE7}"/>
              </a:ext>
            </a:extLst>
          </p:cNvPr>
          <p:cNvSpPr txBox="1"/>
          <p:nvPr/>
        </p:nvSpPr>
        <p:spPr>
          <a:xfrm>
            <a:off x="2130447" y="5707081"/>
            <a:ext cx="3532377" cy="369332"/>
          </a:xfrm>
          <a:prstGeom prst="rect">
            <a:avLst/>
          </a:prstGeom>
          <a:noFill/>
        </p:spPr>
        <p:txBody>
          <a:bodyPr wrap="none" rtlCol="0">
            <a:spAutoFit/>
          </a:bodyPr>
          <a:lstStyle/>
          <a:p>
            <a:r>
              <a:rPr lang="en-US" dirty="0"/>
              <a:t>Matplotlib, Pandas, Seaborn, Tableau</a:t>
            </a:r>
          </a:p>
        </p:txBody>
      </p:sp>
      <p:sp>
        <p:nvSpPr>
          <p:cNvPr id="12" name="Footer Placeholder 6">
            <a:extLst>
              <a:ext uri="{FF2B5EF4-FFF2-40B4-BE49-F238E27FC236}">
                <a16:creationId xmlns:a16="http://schemas.microsoft.com/office/drawing/2014/main" id="{27B6AD0F-941A-4721-81A8-B0E20198FA35}"/>
              </a:ext>
            </a:extLst>
          </p:cNvPr>
          <p:cNvSpPr>
            <a:spLocks noGrp="1"/>
          </p:cNvSpPr>
          <p:nvPr>
            <p:ph type="ftr" sz="quarter" idx="11"/>
          </p:nvPr>
        </p:nvSpPr>
        <p:spPr>
          <a:xfrm>
            <a:off x="4394023" y="6492875"/>
            <a:ext cx="3403954" cy="365125"/>
          </a:xfrm>
        </p:spPr>
        <p:txBody>
          <a:bodyPr vert="horz" lIns="91440" tIns="45720" rIns="91440" bIns="45720" rtlCol="0" anchor="ctr">
            <a:normAutofit/>
          </a:bodyPr>
          <a:lstStyle/>
          <a:p>
            <a:pPr algn="ctr" defTabSz="914400">
              <a:spcAft>
                <a:spcPts val="600"/>
              </a:spcAft>
            </a:pPr>
            <a:r>
              <a:rPr lang="en-US" kern="1200" cap="all" dirty="0">
                <a:solidFill>
                  <a:schemeClr val="accent1">
                    <a:lumMod val="75000"/>
                    <a:lumOff val="25000"/>
                  </a:schemeClr>
                </a:solidFill>
                <a:latin typeface="+mn-lt"/>
                <a:ea typeface="+mn-ea"/>
                <a:cs typeface="+mn-cs"/>
              </a:rPr>
              <a:t>Scott Schirkofsky | Regis University</a:t>
            </a:r>
          </a:p>
        </p:txBody>
      </p:sp>
      <p:pic>
        <p:nvPicPr>
          <p:cNvPr id="4" name="Audio 3">
            <a:hlinkClick r:id="" action="ppaction://media"/>
            <a:extLst>
              <a:ext uri="{FF2B5EF4-FFF2-40B4-BE49-F238E27FC236}">
                <a16:creationId xmlns:a16="http://schemas.microsoft.com/office/drawing/2014/main" id="{7E9107AE-618D-4CE5-AE41-5E854EA28C3A}"/>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851003304"/>
      </p:ext>
    </p:extLst>
  </p:cSld>
  <p:clrMapOvr>
    <a:masterClrMapping/>
  </p:clrMapOvr>
  <mc:AlternateContent xmlns:mc="http://schemas.openxmlformats.org/markup-compatibility/2006" xmlns:p14="http://schemas.microsoft.com/office/powerpoint/2010/main">
    <mc:Choice Requires="p14">
      <p:transition spd="slow" p14:dur="2000" advTm="4315"/>
    </mc:Choice>
    <mc:Fallback xmlns="">
      <p:transition spd="slow" advTm="431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2A28AC4B-805D-4091-A648-61572081C7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14406"/>
            <a:ext cx="12192000" cy="624359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39373A6F-2E1F-4613-8E1D-D68057D29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14407"/>
            <a:ext cx="3707477" cy="561177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F5B4D748-2196-440C-BA46-A53DC61BF479}"/>
              </a:ext>
            </a:extLst>
          </p:cNvPr>
          <p:cNvSpPr>
            <a:spLocks noGrp="1"/>
          </p:cNvSpPr>
          <p:nvPr>
            <p:ph type="title"/>
          </p:nvPr>
        </p:nvSpPr>
        <p:spPr>
          <a:xfrm>
            <a:off x="601255" y="702156"/>
            <a:ext cx="3409783" cy="1013800"/>
          </a:xfrm>
        </p:spPr>
        <p:txBody>
          <a:bodyPr vert="horz" lIns="91440" tIns="45720" rIns="91440" bIns="45720" rtlCol="0" anchor="b">
            <a:normAutofit/>
          </a:bodyPr>
          <a:lstStyle/>
          <a:p>
            <a:r>
              <a:rPr lang="en-US" dirty="0"/>
              <a:t>Dataset</a:t>
            </a:r>
          </a:p>
        </p:txBody>
      </p:sp>
      <p:sp>
        <p:nvSpPr>
          <p:cNvPr id="31" name="Rectangle 30">
            <a:extLst>
              <a:ext uri="{FF2B5EF4-FFF2-40B4-BE49-F238E27FC236}">
                <a16:creationId xmlns:a16="http://schemas.microsoft.com/office/drawing/2014/main" id="{A6D733BE-061E-4600-B6A3-62A68EF2C6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rgbClr val="CF7800"/>
          </a:solidFill>
          <a:ln>
            <a:noFill/>
          </a:ln>
          <a:effectLst/>
        </p:spPr>
        <p:style>
          <a:lnRef idx="1">
            <a:schemeClr val="accent1"/>
          </a:lnRef>
          <a:fillRef idx="3">
            <a:schemeClr val="accent1"/>
          </a:fillRef>
          <a:effectRef idx="2">
            <a:schemeClr val="accent1"/>
          </a:effectRef>
          <a:fontRef idx="minor">
            <a:schemeClr val="lt1"/>
          </a:fontRef>
        </p:style>
      </p:sp>
      <p:sp>
        <p:nvSpPr>
          <p:cNvPr id="22" name="TextBox 21">
            <a:extLst>
              <a:ext uri="{FF2B5EF4-FFF2-40B4-BE49-F238E27FC236}">
                <a16:creationId xmlns:a16="http://schemas.microsoft.com/office/drawing/2014/main" id="{535B7BB6-7AE2-4251-BA2D-7ABFC6136146}"/>
              </a:ext>
            </a:extLst>
          </p:cNvPr>
          <p:cNvSpPr txBox="1"/>
          <p:nvPr/>
        </p:nvSpPr>
        <p:spPr>
          <a:xfrm>
            <a:off x="601255" y="1964168"/>
            <a:ext cx="3409782" cy="4036582"/>
          </a:xfrm>
          <a:prstGeom prst="rect">
            <a:avLst/>
          </a:prstGeom>
        </p:spPr>
        <p:txBody>
          <a:bodyPr vert="horz" lIns="91440" tIns="45720" rIns="91440" bIns="45720" rtlCol="0" anchor="ctr">
            <a:normAutofit/>
          </a:bodyPr>
          <a:lstStyle/>
          <a:p>
            <a:pPr>
              <a:spcBef>
                <a:spcPct val="20000"/>
              </a:spcBef>
              <a:spcAft>
                <a:spcPts val="600"/>
              </a:spcAft>
              <a:buClr>
                <a:schemeClr val="accent2"/>
              </a:buClr>
              <a:buSzPct val="92000"/>
            </a:pPr>
            <a:r>
              <a:rPr lang="en-US" dirty="0">
                <a:solidFill>
                  <a:schemeClr val="bg1"/>
                </a:solidFill>
              </a:rPr>
              <a:t>This dataset was obtained from Kaggle challenges via the World Health Organization.  It is comprised of data from around the world and includes many indicators for each country during the time frame of 2000-2015.  The data essentially represents a times series for the countries and features included.</a:t>
            </a:r>
          </a:p>
        </p:txBody>
      </p:sp>
      <p:pic>
        <p:nvPicPr>
          <p:cNvPr id="6" name="Content Placeholder 5" descr="A picture containing diagram&#10;&#10;Description automatically generated">
            <a:extLst>
              <a:ext uri="{FF2B5EF4-FFF2-40B4-BE49-F238E27FC236}">
                <a16:creationId xmlns:a16="http://schemas.microsoft.com/office/drawing/2014/main" id="{D7C3E442-9729-43C1-ADC8-75B8480D0F09}"/>
              </a:ext>
            </a:extLst>
          </p:cNvPr>
          <p:cNvPicPr>
            <a:picLocks noGrp="1" noChangeAspect="1"/>
          </p:cNvPicPr>
          <p:nvPr>
            <p:ph idx="1"/>
          </p:nvPr>
        </p:nvPicPr>
        <p:blipFill>
          <a:blip r:embed="rId4"/>
          <a:stretch>
            <a:fillRect/>
          </a:stretch>
        </p:blipFill>
        <p:spPr>
          <a:xfrm>
            <a:off x="4511062" y="702156"/>
            <a:ext cx="7111887" cy="5541438"/>
          </a:xfrm>
          <a:prstGeom prst="rect">
            <a:avLst/>
          </a:prstGeom>
        </p:spPr>
      </p:pic>
      <p:sp>
        <p:nvSpPr>
          <p:cNvPr id="4" name="Footer Placeholder 6">
            <a:extLst>
              <a:ext uri="{FF2B5EF4-FFF2-40B4-BE49-F238E27FC236}">
                <a16:creationId xmlns:a16="http://schemas.microsoft.com/office/drawing/2014/main" id="{C379E00C-CB5C-4691-9C1A-88F3B33419E8}"/>
              </a:ext>
            </a:extLst>
          </p:cNvPr>
          <p:cNvSpPr>
            <a:spLocks noGrp="1"/>
          </p:cNvSpPr>
          <p:nvPr>
            <p:ph type="ftr" sz="quarter" idx="11"/>
          </p:nvPr>
        </p:nvSpPr>
        <p:spPr>
          <a:xfrm>
            <a:off x="581192" y="6400800"/>
            <a:ext cx="6917210" cy="365125"/>
          </a:xfrm>
        </p:spPr>
        <p:txBody>
          <a:bodyPr vert="horz" lIns="91440" tIns="45720" rIns="91440" bIns="45720" rtlCol="0" anchor="ctr">
            <a:normAutofit/>
          </a:bodyPr>
          <a:lstStyle/>
          <a:p>
            <a:pPr defTabSz="914400">
              <a:spcAft>
                <a:spcPts val="600"/>
              </a:spcAft>
            </a:pPr>
            <a:r>
              <a:rPr lang="en-US" kern="1200" cap="all">
                <a:solidFill>
                  <a:srgbClr val="CF7800"/>
                </a:solidFill>
                <a:latin typeface="+mn-lt"/>
                <a:ea typeface="+mn-ea"/>
                <a:cs typeface="+mn-cs"/>
              </a:rPr>
              <a:t>Scott Schirkofsky | Regis University</a:t>
            </a:r>
          </a:p>
        </p:txBody>
      </p:sp>
      <p:pic>
        <p:nvPicPr>
          <p:cNvPr id="5" name="Audio 4">
            <a:hlinkClick r:id="" action="ppaction://media"/>
            <a:extLst>
              <a:ext uri="{FF2B5EF4-FFF2-40B4-BE49-F238E27FC236}">
                <a16:creationId xmlns:a16="http://schemas.microsoft.com/office/drawing/2014/main" id="{147FB81D-3D6A-47C6-9AF6-E218720D820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922972540"/>
      </p:ext>
    </p:extLst>
  </p:cSld>
  <p:clrMapOvr>
    <a:masterClrMapping/>
  </p:clrMapOvr>
  <mc:AlternateContent xmlns:mc="http://schemas.openxmlformats.org/markup-compatibility/2006" xmlns:p14="http://schemas.microsoft.com/office/powerpoint/2010/main">
    <mc:Choice Requires="p14">
      <p:transition spd="slow" p14:dur="2000" advTm="7155"/>
    </mc:Choice>
    <mc:Fallback xmlns="">
      <p:transition spd="slow" advTm="715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B4D748-2196-440C-BA46-A53DC61BF479}"/>
              </a:ext>
            </a:extLst>
          </p:cNvPr>
          <p:cNvSpPr>
            <a:spLocks noGrp="1"/>
          </p:cNvSpPr>
          <p:nvPr>
            <p:ph type="title"/>
          </p:nvPr>
        </p:nvSpPr>
        <p:spPr/>
        <p:txBody>
          <a:bodyPr/>
          <a:lstStyle/>
          <a:p>
            <a:r>
              <a:rPr lang="en-US" dirty="0"/>
              <a:t>EDA – Renaming Columns </a:t>
            </a:r>
          </a:p>
        </p:txBody>
      </p:sp>
      <p:sp>
        <p:nvSpPr>
          <p:cNvPr id="4" name="Footer Placeholder 6">
            <a:extLst>
              <a:ext uri="{FF2B5EF4-FFF2-40B4-BE49-F238E27FC236}">
                <a16:creationId xmlns:a16="http://schemas.microsoft.com/office/drawing/2014/main" id="{12E5D79F-6C20-4F59-A0D3-93E480456E35}"/>
              </a:ext>
            </a:extLst>
          </p:cNvPr>
          <p:cNvSpPr>
            <a:spLocks noGrp="1"/>
          </p:cNvSpPr>
          <p:nvPr>
            <p:ph type="ftr" sz="quarter" idx="11"/>
          </p:nvPr>
        </p:nvSpPr>
        <p:spPr>
          <a:xfrm>
            <a:off x="4394023" y="6492875"/>
            <a:ext cx="3403954" cy="365125"/>
          </a:xfrm>
        </p:spPr>
        <p:txBody>
          <a:bodyPr vert="horz" lIns="91440" tIns="45720" rIns="91440" bIns="45720" rtlCol="0" anchor="ctr">
            <a:normAutofit/>
          </a:bodyPr>
          <a:lstStyle/>
          <a:p>
            <a:pPr algn="ctr" defTabSz="914400">
              <a:spcAft>
                <a:spcPts val="600"/>
              </a:spcAft>
            </a:pPr>
            <a:r>
              <a:rPr lang="en-US" kern="1200" cap="all" dirty="0">
                <a:solidFill>
                  <a:schemeClr val="accent1">
                    <a:lumMod val="75000"/>
                    <a:lumOff val="25000"/>
                  </a:schemeClr>
                </a:solidFill>
                <a:latin typeface="+mn-lt"/>
                <a:ea typeface="+mn-ea"/>
                <a:cs typeface="+mn-cs"/>
              </a:rPr>
              <a:t>Scott Schirkofsky | Regis University</a:t>
            </a:r>
          </a:p>
        </p:txBody>
      </p:sp>
      <p:pic>
        <p:nvPicPr>
          <p:cNvPr id="6" name="Picture 5" descr="Table&#10;&#10;Description automatically generated">
            <a:extLst>
              <a:ext uri="{FF2B5EF4-FFF2-40B4-BE49-F238E27FC236}">
                <a16:creationId xmlns:a16="http://schemas.microsoft.com/office/drawing/2014/main" id="{3FD049A4-FE5D-4604-9E0C-AB11FB214322}"/>
              </a:ext>
            </a:extLst>
          </p:cNvPr>
          <p:cNvPicPr>
            <a:picLocks noChangeAspect="1"/>
          </p:cNvPicPr>
          <p:nvPr/>
        </p:nvPicPr>
        <p:blipFill>
          <a:blip r:embed="rId4"/>
          <a:stretch>
            <a:fillRect/>
          </a:stretch>
        </p:blipFill>
        <p:spPr>
          <a:xfrm>
            <a:off x="2449217" y="2111292"/>
            <a:ext cx="7293566" cy="4381583"/>
          </a:xfrm>
          <a:prstGeom prst="rect">
            <a:avLst/>
          </a:prstGeom>
        </p:spPr>
      </p:pic>
      <p:pic>
        <p:nvPicPr>
          <p:cNvPr id="3" name="Audio 2">
            <a:hlinkClick r:id="" action="ppaction://media"/>
            <a:extLst>
              <a:ext uri="{FF2B5EF4-FFF2-40B4-BE49-F238E27FC236}">
                <a16:creationId xmlns:a16="http://schemas.microsoft.com/office/drawing/2014/main" id="{988706EA-2075-4493-B395-0E07213328C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475634472"/>
      </p:ext>
    </p:extLst>
  </p:cSld>
  <p:clrMapOvr>
    <a:masterClrMapping/>
  </p:clrMapOvr>
  <mc:AlternateContent xmlns:mc="http://schemas.openxmlformats.org/markup-compatibility/2006" xmlns:p14="http://schemas.microsoft.com/office/powerpoint/2010/main">
    <mc:Choice Requires="p14">
      <p:transition spd="slow" p14:dur="2000" advTm="17982"/>
    </mc:Choice>
    <mc:Fallback xmlns="">
      <p:transition spd="slow" advTm="1798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B4D748-2196-440C-BA46-A53DC61BF479}"/>
              </a:ext>
            </a:extLst>
          </p:cNvPr>
          <p:cNvSpPr>
            <a:spLocks noGrp="1"/>
          </p:cNvSpPr>
          <p:nvPr>
            <p:ph type="title"/>
          </p:nvPr>
        </p:nvSpPr>
        <p:spPr/>
        <p:txBody>
          <a:bodyPr/>
          <a:lstStyle/>
          <a:p>
            <a:r>
              <a:rPr lang="en-US" dirty="0"/>
              <a:t>EDA – Missing Values (Inexplicit Nulls)  </a:t>
            </a:r>
          </a:p>
        </p:txBody>
      </p:sp>
      <p:sp>
        <p:nvSpPr>
          <p:cNvPr id="4" name="Footer Placeholder 6">
            <a:extLst>
              <a:ext uri="{FF2B5EF4-FFF2-40B4-BE49-F238E27FC236}">
                <a16:creationId xmlns:a16="http://schemas.microsoft.com/office/drawing/2014/main" id="{12E5D79F-6C20-4F59-A0D3-93E480456E35}"/>
              </a:ext>
            </a:extLst>
          </p:cNvPr>
          <p:cNvSpPr>
            <a:spLocks noGrp="1"/>
          </p:cNvSpPr>
          <p:nvPr>
            <p:ph type="ftr" sz="quarter" idx="11"/>
          </p:nvPr>
        </p:nvSpPr>
        <p:spPr>
          <a:xfrm>
            <a:off x="4394023" y="6492875"/>
            <a:ext cx="3403954" cy="365125"/>
          </a:xfrm>
        </p:spPr>
        <p:txBody>
          <a:bodyPr vert="horz" lIns="91440" tIns="45720" rIns="91440" bIns="45720" rtlCol="0" anchor="ctr">
            <a:normAutofit/>
          </a:bodyPr>
          <a:lstStyle/>
          <a:p>
            <a:pPr algn="ctr" defTabSz="914400">
              <a:spcAft>
                <a:spcPts val="600"/>
              </a:spcAft>
            </a:pPr>
            <a:r>
              <a:rPr lang="en-US" kern="1200" cap="all" dirty="0">
                <a:solidFill>
                  <a:schemeClr val="accent1">
                    <a:lumMod val="75000"/>
                    <a:lumOff val="25000"/>
                  </a:schemeClr>
                </a:solidFill>
                <a:latin typeface="+mn-lt"/>
                <a:ea typeface="+mn-ea"/>
                <a:cs typeface="+mn-cs"/>
              </a:rPr>
              <a:t>Scott Schirkofsky | Regis University</a:t>
            </a:r>
          </a:p>
        </p:txBody>
      </p:sp>
      <p:pic>
        <p:nvPicPr>
          <p:cNvPr id="6" name="Picture 5" descr="Table&#10;&#10;Description automatically generated">
            <a:extLst>
              <a:ext uri="{FF2B5EF4-FFF2-40B4-BE49-F238E27FC236}">
                <a16:creationId xmlns:a16="http://schemas.microsoft.com/office/drawing/2014/main" id="{1C70E8EE-B953-484C-A332-A7DBCA8E3E4B}"/>
              </a:ext>
            </a:extLst>
          </p:cNvPr>
          <p:cNvPicPr>
            <a:picLocks noChangeAspect="1"/>
          </p:cNvPicPr>
          <p:nvPr/>
        </p:nvPicPr>
        <p:blipFill>
          <a:blip r:embed="rId5"/>
          <a:stretch>
            <a:fillRect/>
          </a:stretch>
        </p:blipFill>
        <p:spPr>
          <a:xfrm>
            <a:off x="467286" y="1977235"/>
            <a:ext cx="9168033" cy="1740229"/>
          </a:xfrm>
          <a:prstGeom prst="rect">
            <a:avLst/>
          </a:prstGeom>
        </p:spPr>
      </p:pic>
      <p:sp>
        <p:nvSpPr>
          <p:cNvPr id="8" name="TextBox 7">
            <a:extLst>
              <a:ext uri="{FF2B5EF4-FFF2-40B4-BE49-F238E27FC236}">
                <a16:creationId xmlns:a16="http://schemas.microsoft.com/office/drawing/2014/main" id="{51A6C86D-87F6-4618-82F5-CA9E39D4CE2D}"/>
              </a:ext>
            </a:extLst>
          </p:cNvPr>
          <p:cNvSpPr txBox="1"/>
          <p:nvPr/>
        </p:nvSpPr>
        <p:spPr>
          <a:xfrm>
            <a:off x="467286" y="4554714"/>
            <a:ext cx="6996898" cy="1323439"/>
          </a:xfrm>
          <a:prstGeom prst="rect">
            <a:avLst/>
          </a:prstGeom>
          <a:noFill/>
        </p:spPr>
        <p:txBody>
          <a:bodyPr wrap="square">
            <a:spAutoFit/>
          </a:bodyPr>
          <a:lstStyle/>
          <a:p>
            <a:pPr algn="l">
              <a:buFont typeface="Arial" panose="020B0604020202020204" pitchFamily="34" charset="0"/>
              <a:buChar char="•"/>
            </a:pPr>
            <a:r>
              <a:rPr lang="en-US" sz="2000" b="0" i="0" dirty="0">
                <a:solidFill>
                  <a:srgbClr val="444444"/>
                </a:solidFill>
                <a:effectLst/>
                <a:latin typeface="HelveticaNeue"/>
              </a:rPr>
              <a:t> Adult mortality has a 1 value for min. </a:t>
            </a:r>
          </a:p>
          <a:p>
            <a:pPr algn="l">
              <a:buFont typeface="Arial" panose="020B0604020202020204" pitchFamily="34" charset="0"/>
              <a:buChar char="•"/>
            </a:pPr>
            <a:r>
              <a:rPr lang="en-US" sz="2000" b="0" i="0" dirty="0">
                <a:solidFill>
                  <a:srgbClr val="444444"/>
                </a:solidFill>
                <a:effectLst/>
                <a:latin typeface="HelveticaNeue"/>
              </a:rPr>
              <a:t> Infant Deaths has a min of 0 and max of 1800. </a:t>
            </a:r>
          </a:p>
          <a:p>
            <a:pPr algn="l">
              <a:buFont typeface="Arial" panose="020B0604020202020204" pitchFamily="34" charset="0"/>
              <a:buChar char="•"/>
            </a:pPr>
            <a:r>
              <a:rPr lang="en-US" sz="2000" b="0" i="0" dirty="0">
                <a:solidFill>
                  <a:srgbClr val="444444"/>
                </a:solidFill>
                <a:effectLst/>
                <a:latin typeface="HelveticaNeue"/>
              </a:rPr>
              <a:t> BMI has min of 1.</a:t>
            </a:r>
          </a:p>
          <a:p>
            <a:pPr algn="l">
              <a:buFont typeface="Arial" panose="020B0604020202020204" pitchFamily="34" charset="0"/>
              <a:buChar char="•"/>
            </a:pPr>
            <a:r>
              <a:rPr lang="en-US" sz="2000" b="0" i="0" dirty="0">
                <a:solidFill>
                  <a:srgbClr val="444444"/>
                </a:solidFill>
                <a:effectLst/>
                <a:latin typeface="HelveticaNeue"/>
              </a:rPr>
              <a:t> Under-</a:t>
            </a:r>
            <a:r>
              <a:rPr lang="en-US" sz="2000" b="0" i="0" dirty="0" err="1">
                <a:solidFill>
                  <a:srgbClr val="444444"/>
                </a:solidFill>
                <a:effectLst/>
                <a:latin typeface="HelveticaNeue"/>
              </a:rPr>
              <a:t>Five_Deaths</a:t>
            </a:r>
            <a:r>
              <a:rPr lang="en-US" sz="2000" b="0" i="0" dirty="0">
                <a:solidFill>
                  <a:srgbClr val="444444"/>
                </a:solidFill>
                <a:effectLst/>
                <a:latin typeface="HelveticaNeue"/>
              </a:rPr>
              <a:t> has min of 0.</a:t>
            </a:r>
          </a:p>
        </p:txBody>
      </p:sp>
      <p:pic>
        <p:nvPicPr>
          <p:cNvPr id="9" name="Picture 8" descr="Chart, box and whisker chart&#10;&#10;Description automatically generated">
            <a:extLst>
              <a:ext uri="{FF2B5EF4-FFF2-40B4-BE49-F238E27FC236}">
                <a16:creationId xmlns:a16="http://schemas.microsoft.com/office/drawing/2014/main" id="{AAE7A547-978B-407A-B8FC-42437808F806}"/>
              </a:ext>
            </a:extLst>
          </p:cNvPr>
          <p:cNvPicPr>
            <a:picLocks noChangeAspect="1"/>
          </p:cNvPicPr>
          <p:nvPr/>
        </p:nvPicPr>
        <p:blipFill>
          <a:blip r:embed="rId6"/>
          <a:stretch>
            <a:fillRect/>
          </a:stretch>
        </p:blipFill>
        <p:spPr>
          <a:xfrm>
            <a:off x="6466774" y="3700655"/>
            <a:ext cx="5257940" cy="2804235"/>
          </a:xfrm>
          <a:prstGeom prst="rect">
            <a:avLst/>
          </a:prstGeom>
        </p:spPr>
      </p:pic>
      <p:pic>
        <p:nvPicPr>
          <p:cNvPr id="3" name="Audio 2">
            <a:hlinkClick r:id="" action="ppaction://media"/>
            <a:extLst>
              <a:ext uri="{FF2B5EF4-FFF2-40B4-BE49-F238E27FC236}">
                <a16:creationId xmlns:a16="http://schemas.microsoft.com/office/drawing/2014/main" id="{FE8954FD-8052-4E08-865E-7CED2A5E8C51}"/>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89723538"/>
      </p:ext>
    </p:extLst>
  </p:cSld>
  <p:clrMapOvr>
    <a:masterClrMapping/>
  </p:clrMapOvr>
  <mc:AlternateContent xmlns:mc="http://schemas.openxmlformats.org/markup-compatibility/2006" xmlns:p14="http://schemas.microsoft.com/office/powerpoint/2010/main">
    <mc:Choice Requires="p14">
      <p:transition spd="slow" p14:dur="2000" advTm="22325"/>
    </mc:Choice>
    <mc:Fallback xmlns="">
      <p:transition spd="slow" advTm="2232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theme/theme1.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465359"/>
      </a:accent1>
      <a:accent2>
        <a:srgbClr val="ED8428"/>
      </a:accent2>
      <a:accent3>
        <a:srgbClr val="E6C46D"/>
      </a:accent3>
      <a:accent4>
        <a:srgbClr val="969FA7"/>
      </a:accent4>
      <a:accent5>
        <a:srgbClr val="A9C37C"/>
      </a:accent5>
      <a:accent6>
        <a:srgbClr val="5A8071"/>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5D8C9649-FBE1-4B5B-8258-8A170F9843A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Web11C0</Template>
  <TotalTime>3671</TotalTime>
  <Words>982</Words>
  <Application>Microsoft Office PowerPoint</Application>
  <PresentationFormat>Widescreen</PresentationFormat>
  <Paragraphs>116</Paragraphs>
  <Slides>30</Slides>
  <Notes>12</Notes>
  <HiddenSlides>0</HiddenSlides>
  <MMClips>30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30</vt:i4>
      </vt:variant>
    </vt:vector>
  </HeadingPairs>
  <TitlesOfParts>
    <vt:vector size="38" baseType="lpstr">
      <vt:lpstr>Arial</vt:lpstr>
      <vt:lpstr>Calibri</vt:lpstr>
      <vt:lpstr>Cambria</vt:lpstr>
      <vt:lpstr>Gill Sans MT</vt:lpstr>
      <vt:lpstr>HelveticaNeue</vt:lpstr>
      <vt:lpstr>Symbol</vt:lpstr>
      <vt:lpstr>Wingdings 2</vt:lpstr>
      <vt:lpstr>Dividend</vt:lpstr>
      <vt:lpstr>Understanding &amp; Predicting Life Expectancy</vt:lpstr>
      <vt:lpstr>Overview</vt:lpstr>
      <vt:lpstr>Understanding &amp; Predicting Life Expectancy</vt:lpstr>
      <vt:lpstr>The DATA</vt:lpstr>
      <vt:lpstr>Data Science Tasks</vt:lpstr>
      <vt:lpstr>analyzing the data</vt:lpstr>
      <vt:lpstr>Dataset</vt:lpstr>
      <vt:lpstr>EDA – Renaming Columns </vt:lpstr>
      <vt:lpstr>EDA – Missing Values (Inexplicit Nulls)  </vt:lpstr>
      <vt:lpstr>EDA - Missing Values (explicit Nulls) </vt:lpstr>
      <vt:lpstr>EDA – Missing Values (Imputation)  </vt:lpstr>
      <vt:lpstr>EDA – Outliers (Correlation Matrix)</vt:lpstr>
      <vt:lpstr>EDA – Outliers (Summary)</vt:lpstr>
      <vt:lpstr>EDA – Outliers (Winsorizing)</vt:lpstr>
      <vt:lpstr>EDA – Correlation Matrix Heatmap</vt:lpstr>
      <vt:lpstr>EDA – Feature Pair plots</vt:lpstr>
      <vt:lpstr>EDA – Life Expectancy</vt:lpstr>
      <vt:lpstr>EDA – Life Expectancy</vt:lpstr>
      <vt:lpstr>EDA – Life Expectancy</vt:lpstr>
      <vt:lpstr>EDA – Rankings</vt:lpstr>
      <vt:lpstr>Linear regression</vt:lpstr>
      <vt:lpstr>Multiple Linear Regression</vt:lpstr>
      <vt:lpstr>Polynomial Regression</vt:lpstr>
      <vt:lpstr>Decision Tree Regression</vt:lpstr>
      <vt:lpstr>Random Forest Regression</vt:lpstr>
      <vt:lpstr>Prediction/ Tune Model</vt:lpstr>
      <vt:lpstr>Roc cURVE</vt:lpstr>
      <vt:lpstr>Summary</vt:lpstr>
      <vt:lpstr>Future Projects/ Questions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Here's your outline to get started</dc:title>
  <dc:creator>Schirkofsky, Scott A</dc:creator>
  <cp:lastModifiedBy>Schirkofsky, Scott A</cp:lastModifiedBy>
  <cp:revision>172</cp:revision>
  <dcterms:created xsi:type="dcterms:W3CDTF">2021-03-26T16:09:02Z</dcterms:created>
  <dcterms:modified xsi:type="dcterms:W3CDTF">2021-05-05T18:32:17Z</dcterms:modified>
</cp:coreProperties>
</file>